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60" r:id="rId6"/>
    <p:sldId id="261" r:id="rId7"/>
    <p:sldId id="262" r:id="rId8"/>
    <p:sldId id="279" r:id="rId9"/>
    <p:sldId id="263" r:id="rId10"/>
    <p:sldId id="264" r:id="rId11"/>
    <p:sldId id="274" r:id="rId12"/>
    <p:sldId id="265" r:id="rId13"/>
    <p:sldId id="266" r:id="rId14"/>
    <p:sldId id="267" r:id="rId15"/>
    <p:sldId id="275" r:id="rId16"/>
    <p:sldId id="276" r:id="rId17"/>
    <p:sldId id="268" r:id="rId18"/>
    <p:sldId id="270" r:id="rId19"/>
    <p:sldId id="272" r:id="rId20"/>
    <p:sldId id="271" r:id="rId21"/>
    <p:sldId id="278" r:id="rId22"/>
    <p:sldId id="277" r:id="rId23"/>
    <p:sldId id="273" r:id="rId24"/>
    <p:sldId id="269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B2B2B2"/>
    <a:srgbClr val="808080"/>
    <a:srgbClr val="663300"/>
    <a:srgbClr val="C0C0C0"/>
    <a:srgbClr val="800080"/>
    <a:srgbClr val="009900"/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F346-AA0C-4B53-B7E9-64008E6A2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F92E-88C8-4666-85FC-353A0E56C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5DAF0-DBEF-448B-A0A0-4C1F3D390F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FF977A-4824-47E3-8E3F-A280067A6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588B2-4BDC-4E3F-BAF1-2C704365B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FE6E9-781B-4739-B8E3-E003E7A58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32AD6-7357-4A7D-9E1F-6A3FC3B35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33D9F-E481-4C50-8D91-0C4D9FD136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E1097-7B30-4CD0-88A2-1C920AA78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840BC-0E77-430E-8B2B-A15BF4A0D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9217D-E7D0-425D-89A5-2F6613C71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538DC-6E18-43E8-8A81-871D96402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alder-4SMALL"/>
          <p:cNvPicPr>
            <a:picLocks noChangeAspect="1" noChangeArrowheads="1"/>
          </p:cNvPicPr>
          <p:nvPr/>
        </p:nvPicPr>
        <p:blipFill>
          <a:blip r:embed="rId14" cstate="print">
            <a:lum bright="82000" contrast="-82000"/>
          </a:blip>
          <a:srcRect l="5840" t="3632" r="6569" b="4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939C17-7224-4563-92D2-0954D9933D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mcs.csuhayward.edu/~malek/Chagal5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457200"/>
            <a:ext cx="89154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8000"/>
              <a:t>The</a:t>
            </a:r>
            <a:r>
              <a:rPr lang="en-US" sz="11000"/>
              <a:t> </a:t>
            </a:r>
            <a:r>
              <a:rPr lang="en-US" sz="14200" i="1">
                <a:solidFill>
                  <a:srgbClr val="CC3300"/>
                </a:solidFill>
              </a:rPr>
              <a:t>Elements</a:t>
            </a:r>
            <a:r>
              <a:rPr lang="en-US" sz="11000"/>
              <a:t> </a:t>
            </a:r>
            <a:r>
              <a:rPr lang="en-US" sz="8000"/>
              <a:t>and</a:t>
            </a:r>
            <a:r>
              <a:rPr lang="en-US" sz="11000"/>
              <a:t> </a:t>
            </a:r>
            <a:r>
              <a:rPr lang="en-US" sz="13200" i="1">
                <a:solidFill>
                  <a:schemeClr val="accent2"/>
                </a:solidFill>
              </a:rPr>
              <a:t>Principles</a:t>
            </a:r>
            <a:r>
              <a:rPr lang="en-US" sz="11000"/>
              <a:t/>
            </a:r>
            <a:br>
              <a:rPr lang="en-US" sz="11000"/>
            </a:br>
            <a:r>
              <a:rPr lang="en-US" sz="15000" i="1"/>
              <a:t>of Art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15000" y="5334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Robert Mapplethorpe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6200" y="61864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Claude Monet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 P A C E</a:t>
            </a:r>
          </a:p>
        </p:txBody>
      </p:sp>
      <p:pic>
        <p:nvPicPr>
          <p:cNvPr id="10243" name="Picture 3" descr="Monet-Wheatfield18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35138"/>
            <a:ext cx="5486400" cy="4360862"/>
          </a:xfrm>
          <a:prstGeom prst="rect">
            <a:avLst/>
          </a:prstGeom>
          <a:noFill/>
        </p:spPr>
      </p:pic>
      <p:pic>
        <p:nvPicPr>
          <p:cNvPr id="10244" name="Picture 4" descr="Mapplethorp-ca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800"/>
            <a:ext cx="3490913" cy="35052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066800"/>
            <a:ext cx="8763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distance or area between, around, above, below, or within things.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15000" y="5486400"/>
            <a:ext cx="32766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Positive (filled with something) and Negative (empty areas).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" y="6035675"/>
            <a:ext cx="40386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Foreground, Middleground and Background (creates DEPTH)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4" name="Group 1038"/>
          <p:cNvGrpSpPr>
            <a:grpSpLocks/>
          </p:cNvGrpSpPr>
          <p:nvPr/>
        </p:nvGrpSpPr>
        <p:grpSpPr bwMode="auto">
          <a:xfrm>
            <a:off x="0" y="2209800"/>
            <a:ext cx="9144000" cy="3733800"/>
            <a:chOff x="0" y="528"/>
            <a:chExt cx="5472" cy="2208"/>
          </a:xfrm>
        </p:grpSpPr>
        <p:pic>
          <p:nvPicPr>
            <p:cNvPr id="20483" name="Picture 10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" y="1632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5" name="Picture 10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32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6" name="Picture 10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1632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7" name="Picture 103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68" y="528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8" name="Picture 10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64" y="528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9" name="Picture 10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68" y="1632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0" name="Picture 10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04" y="1632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1" name="Picture 103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8" y="528"/>
              <a:ext cx="107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2" name="Picture 103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528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93" name="Picture 103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04" y="528"/>
              <a:ext cx="1104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495" name="Rectangle 1039" descr="Paper bag"/>
          <p:cNvSpPr>
            <a:spLocks noChangeArrowheads="1"/>
          </p:cNvSpPr>
          <p:nvPr/>
        </p:nvSpPr>
        <p:spPr bwMode="auto">
          <a:xfrm>
            <a:off x="0" y="609600"/>
            <a:ext cx="9144000" cy="914400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TEXTURE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496" name="Text Box 1040"/>
          <p:cNvSpPr txBox="1">
            <a:spLocks noChangeArrowheads="1"/>
          </p:cNvSpPr>
          <p:nvPr/>
        </p:nvSpPr>
        <p:spPr bwMode="auto">
          <a:xfrm>
            <a:off x="609600" y="3017838"/>
            <a:ext cx="7924800" cy="1554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surface quality or "feel" of an object, its smoothness, roughness, softness, etc. Textures may be actual or implied.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Buller,Cecil-Self portrait1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813" y="381000"/>
            <a:ext cx="4979987" cy="63246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162800" y="5943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Cecil Buller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458200" cy="1143000"/>
          </a:xfrm>
        </p:spPr>
        <p:txBody>
          <a:bodyPr/>
          <a:lstStyle/>
          <a:p>
            <a:r>
              <a:rPr lang="en-US" sz="7200">
                <a:solidFill>
                  <a:schemeClr val="accent2"/>
                </a:solidFill>
              </a:rPr>
              <a:t>The Principles of Art</a:t>
            </a:r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8200" y="3733800"/>
            <a:ext cx="76962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What we use to organize the Elements of Art,</a:t>
            </a:r>
          </a:p>
          <a:p>
            <a:pPr algn="ctr">
              <a:spcBef>
                <a:spcPct val="50000"/>
              </a:spcBef>
            </a:pPr>
            <a:r>
              <a:rPr lang="en-US" sz="4400" i="1"/>
              <a:t>or </a:t>
            </a:r>
            <a:r>
              <a:rPr lang="en-US" sz="4400"/>
              <a:t>the tools to make art.</a:t>
            </a:r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5257800" cy="1143000"/>
          </a:xfrm>
        </p:spPr>
        <p:txBody>
          <a:bodyPr/>
          <a:lstStyle/>
          <a:p>
            <a:r>
              <a:rPr lang="en-US" sz="6600">
                <a:solidFill>
                  <a:srgbClr val="800080"/>
                </a:solidFill>
              </a:rPr>
              <a:t>B</a:t>
            </a:r>
            <a:r>
              <a:rPr lang="en-US" sz="5400"/>
              <a:t>A</a:t>
            </a:r>
            <a:r>
              <a:rPr lang="en-US"/>
              <a:t>L</a:t>
            </a:r>
            <a:r>
              <a:rPr lang="en-US" sz="3600">
                <a:solidFill>
                  <a:schemeClr val="accent2"/>
                </a:solidFill>
              </a:rPr>
              <a:t>A</a:t>
            </a:r>
            <a:r>
              <a:rPr lang="en-US"/>
              <a:t>N</a:t>
            </a:r>
            <a:r>
              <a:rPr lang="en-US" sz="5400"/>
              <a:t>C</a:t>
            </a:r>
            <a:r>
              <a:rPr lang="en-US" sz="6600">
                <a:solidFill>
                  <a:srgbClr val="800080"/>
                </a:solidFill>
              </a:rPr>
              <a:t>E</a:t>
            </a:r>
            <a:endParaRPr lang="en-US"/>
          </a:p>
        </p:txBody>
      </p:sp>
      <p:pic>
        <p:nvPicPr>
          <p:cNvPr id="13315" name="Picture 3" descr="Calder-Composition Gu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91400" cy="5467350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6324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way the elements are arranged to create a feeling of stability in a work.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14400" y="6477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Alexander Calder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914400"/>
            <a:ext cx="76390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381000" y="1524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Symmetrical Balance</a:t>
            </a:r>
          </a:p>
        </p:txBody>
      </p:sp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2286000" y="2819400"/>
            <a:ext cx="4724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The parts of an image are organized so that one side mirrors the other. </a:t>
            </a:r>
          </a:p>
        </p:txBody>
      </p:sp>
      <p:sp>
        <p:nvSpPr>
          <p:cNvPr id="21509" name="Text Box 1029"/>
          <p:cNvSpPr txBox="1">
            <a:spLocks noChangeArrowheads="1"/>
          </p:cNvSpPr>
          <p:nvPr/>
        </p:nvSpPr>
        <p:spPr bwMode="auto">
          <a:xfrm>
            <a:off x="685800" y="64770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Leonardo DaVinci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36625"/>
            <a:ext cx="65532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228600" y="1524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Asymmetrical Balance</a:t>
            </a:r>
            <a:endParaRPr lang="en-US"/>
          </a:p>
        </p:txBody>
      </p:sp>
      <p:sp>
        <p:nvSpPr>
          <p:cNvPr id="22532" name="Text Box 1028"/>
          <p:cNvSpPr txBox="1">
            <a:spLocks noChangeArrowheads="1"/>
          </p:cNvSpPr>
          <p:nvPr/>
        </p:nvSpPr>
        <p:spPr bwMode="auto">
          <a:xfrm>
            <a:off x="2667000" y="4419600"/>
            <a:ext cx="48006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one side of a composition does not reflect the design of the other.</a:t>
            </a:r>
          </a:p>
        </p:txBody>
      </p:sp>
      <p:sp>
        <p:nvSpPr>
          <p:cNvPr id="22533" name="Text Box 1029"/>
          <p:cNvSpPr txBox="1">
            <a:spLocks noChangeArrowheads="1"/>
          </p:cNvSpPr>
          <p:nvPr/>
        </p:nvSpPr>
        <p:spPr bwMode="auto">
          <a:xfrm>
            <a:off x="685800" y="62626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James Whistler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4876800" cy="1143000"/>
          </a:xfrm>
        </p:spPr>
        <p:txBody>
          <a:bodyPr/>
          <a:lstStyle/>
          <a:p>
            <a:r>
              <a:rPr lang="en-US"/>
              <a:t>EMPH</a:t>
            </a:r>
            <a:r>
              <a:rPr lang="en-US" sz="6000">
                <a:solidFill>
                  <a:srgbClr val="FF3300"/>
                </a:solidFill>
              </a:rPr>
              <a:t>A</a:t>
            </a:r>
            <a:r>
              <a:rPr lang="en-US"/>
              <a:t>SIS</a:t>
            </a:r>
          </a:p>
        </p:txBody>
      </p:sp>
      <p:pic>
        <p:nvPicPr>
          <p:cNvPr id="14339" name="Picture 3" descr="Dine-hart_in_b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524375" cy="5486400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"/>
            <a:ext cx="2857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" y="3276600"/>
            <a:ext cx="3733800" cy="204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focal point of an image, or when one area or thing stand out the most.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6491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Jim Dine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91200" y="6491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Gustav Klimt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sz="4800" b="1">
                <a:solidFill>
                  <a:schemeClr val="bg1"/>
                </a:solidFill>
              </a:rPr>
              <a:t>CONTRAST</a:t>
            </a:r>
            <a:endParaRPr lang="en-US"/>
          </a:p>
        </p:txBody>
      </p:sp>
      <p:pic>
        <p:nvPicPr>
          <p:cNvPr id="16387" name="Picture 3" descr="Adams-OaktreeSun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114800" cy="4057650"/>
          </a:xfrm>
          <a:prstGeom prst="rect">
            <a:avLst/>
          </a:prstGeom>
          <a:noFill/>
        </p:spPr>
      </p:pic>
      <p:pic>
        <p:nvPicPr>
          <p:cNvPr id="16391" name="Picture 7" descr="Salvador_Dali-Paysage_aux_Papillons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0363" y="2590800"/>
            <a:ext cx="4897437" cy="3267075"/>
          </a:xfrm>
          <a:noFill/>
          <a:ln/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24000" y="3581400"/>
            <a:ext cx="62484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large difference between two things to create interest and tension.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200" y="6110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Ansel Adams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191000" y="5867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Salvador Dali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3581400" cy="5029200"/>
          </a:xfrm>
        </p:spPr>
        <p:txBody>
          <a:bodyPr/>
          <a:lstStyle/>
          <a:p>
            <a:r>
              <a:rPr lang="en-US"/>
              <a:t>RHYTHM  RHYTHM RHYTHM RHYTHM RHYTHM RHYTHM</a:t>
            </a:r>
          </a:p>
        </p:txBody>
      </p:sp>
      <p:pic>
        <p:nvPicPr>
          <p:cNvPr id="18435" name="Picture 3" descr="Duchamp-NudeDescndingStaircase2,1912"/>
          <p:cNvPicPr>
            <a:picLocks noChangeAspect="1" noChangeArrowheads="1"/>
          </p:cNvPicPr>
          <p:nvPr/>
        </p:nvPicPr>
        <p:blipFill>
          <a:blip r:embed="rId2" cstate="print"/>
          <a:srcRect l="8752" t="5556" r="7220" b="6667"/>
          <a:stretch>
            <a:fillRect/>
          </a:stretch>
        </p:blipFill>
        <p:spPr bwMode="auto">
          <a:xfrm>
            <a:off x="788988" y="76200"/>
            <a:ext cx="4121150" cy="67818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486400" y="54102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and MOVEMENT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14400" y="2438400"/>
            <a:ext cx="3657600" cy="204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regular repetition of elements to produce the look and feel of movement.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62000" y="621665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Marcel Duchamp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90600" y="1524000"/>
            <a:ext cx="10896600" cy="1143000"/>
          </a:xfrm>
          <a:noFill/>
        </p:spPr>
        <p:txBody>
          <a:bodyPr/>
          <a:lstStyle/>
          <a:p>
            <a:r>
              <a:rPr lang="en-US" sz="7200">
                <a:solidFill>
                  <a:srgbClr val="CC3300"/>
                </a:solidFill>
              </a:rPr>
              <a:t>The Elements of Art</a:t>
            </a: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09800" y="3657600"/>
            <a:ext cx="48768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4400"/>
              <a:t>The building blocks </a:t>
            </a:r>
            <a:r>
              <a:rPr lang="en-US" sz="4400" i="1"/>
              <a:t>or </a:t>
            </a:r>
            <a:r>
              <a:rPr lang="en-US" sz="4400"/>
              <a:t>ingredients of art.</a:t>
            </a:r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gogh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76200"/>
            <a:ext cx="7924800" cy="6523038"/>
          </a:xfrm>
          <a:noFill/>
          <a:ln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5800" y="6491288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Vincent VanGogh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76200"/>
            <a:ext cx="3733800" cy="1143000"/>
          </a:xfrm>
        </p:spPr>
        <p:txBody>
          <a:bodyPr/>
          <a:lstStyle/>
          <a:p>
            <a:pPr algn="l"/>
            <a:r>
              <a:rPr lang="en-US">
                <a:solidFill>
                  <a:srgbClr val="009900"/>
                </a:solidFill>
              </a:rPr>
              <a:t>P</a:t>
            </a:r>
            <a:r>
              <a:rPr lang="en-US">
                <a:solidFill>
                  <a:schemeClr val="accent2"/>
                </a:solidFill>
              </a:rPr>
              <a:t>A</a:t>
            </a:r>
            <a:r>
              <a:rPr lang="en-US">
                <a:solidFill>
                  <a:srgbClr val="009900"/>
                </a:solidFill>
              </a:rPr>
              <a:t>T</a:t>
            </a:r>
            <a:r>
              <a:rPr lang="en-US">
                <a:solidFill>
                  <a:schemeClr val="accent2"/>
                </a:solidFill>
              </a:rPr>
              <a:t>T</a:t>
            </a:r>
            <a:r>
              <a:rPr lang="en-US">
                <a:solidFill>
                  <a:srgbClr val="009900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R</a:t>
            </a:r>
            <a:r>
              <a:rPr lang="en-US">
                <a:solidFill>
                  <a:srgbClr val="009900"/>
                </a:solidFill>
              </a:rPr>
              <a:t>N</a:t>
            </a:r>
            <a:br>
              <a:rPr lang="en-US">
                <a:solidFill>
                  <a:srgbClr val="009900"/>
                </a:solidFill>
              </a:rPr>
            </a:br>
            <a:r>
              <a:rPr lang="en-US" sz="3600">
                <a:solidFill>
                  <a:srgbClr val="009900"/>
                </a:solidFill>
              </a:rPr>
              <a:t>and Repetition</a:t>
            </a:r>
          </a:p>
        </p:txBody>
      </p:sp>
      <p:pic>
        <p:nvPicPr>
          <p:cNvPr id="24581" name="Picture 5" descr="ra2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" y="0"/>
            <a:ext cx="3648075" cy="6858000"/>
          </a:xfrm>
          <a:noFill/>
          <a:ln/>
        </p:spPr>
      </p:pic>
      <p:pic>
        <p:nvPicPr>
          <p:cNvPr id="24589" name="Picture 13" descr="klimt_kiss_dtl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6200" y="1371600"/>
            <a:ext cx="5191125" cy="5562600"/>
          </a:xfrm>
          <a:noFill/>
          <a:ln/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419600" y="4267200"/>
            <a:ext cx="3886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Repetition of a design.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696200" y="10048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Gustav Klimt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14400"/>
            <a:ext cx="2743200" cy="1143000"/>
          </a:xfrm>
        </p:spPr>
        <p:txBody>
          <a:bodyPr/>
          <a:lstStyle/>
          <a:p>
            <a:r>
              <a:rPr lang="en-US"/>
              <a:t>UNITY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228600"/>
            <a:ext cx="5664200" cy="6400800"/>
          </a:xfrm>
          <a:noFill/>
          <a:ln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04800" y="2895600"/>
            <a:ext cx="25908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When all the elements and principles work together to create a pleasing image.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705600" y="62626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Johannes Vermeer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4572000"/>
            <a:ext cx="3581400" cy="1143000"/>
          </a:xfrm>
        </p:spPr>
        <p:txBody>
          <a:bodyPr/>
          <a:lstStyle/>
          <a:p>
            <a:r>
              <a:rPr lang="en-US" sz="7200"/>
              <a:t>V</a:t>
            </a:r>
            <a:r>
              <a:rPr lang="en-US"/>
              <a:t>A</a:t>
            </a:r>
            <a:r>
              <a:rPr lang="en-US" sz="6000"/>
              <a:t>R</a:t>
            </a:r>
            <a:r>
              <a:rPr lang="en-US" sz="1800"/>
              <a:t>I</a:t>
            </a:r>
            <a:r>
              <a:rPr lang="en-US" sz="2800"/>
              <a:t>E</a:t>
            </a:r>
            <a:r>
              <a:rPr lang="en-US" sz="5000"/>
              <a:t>T</a:t>
            </a:r>
            <a:r>
              <a:rPr lang="en-US" sz="8800"/>
              <a:t>Y</a:t>
            </a:r>
            <a:endParaRPr lang="en-US"/>
          </a:p>
        </p:txBody>
      </p:sp>
      <p:pic>
        <p:nvPicPr>
          <p:cNvPr id="19461" name="Picture 5" descr="chagal4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8600"/>
            <a:ext cx="5335588" cy="6248400"/>
          </a:xfrm>
          <a:ln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800" y="2667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0" y="762000"/>
            <a:ext cx="3581400" cy="252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/>
              <a:t>The use of differences and change to increase the visual interest of the work. 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04800" y="6477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Marc Chagall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6096000" cy="1143000"/>
          </a:xfrm>
        </p:spPr>
        <p:txBody>
          <a:bodyPr/>
          <a:lstStyle/>
          <a:p>
            <a:r>
              <a:rPr lang="en-US" sz="7000" dirty="0"/>
              <a:t>P</a:t>
            </a:r>
            <a:r>
              <a:rPr lang="en-US" sz="6500" dirty="0"/>
              <a:t>R</a:t>
            </a:r>
            <a:r>
              <a:rPr lang="en-US" sz="6000" dirty="0"/>
              <a:t>O</a:t>
            </a:r>
            <a:r>
              <a:rPr lang="en-US" sz="5500" dirty="0"/>
              <a:t>P</a:t>
            </a:r>
            <a:r>
              <a:rPr lang="en-US" sz="5000" dirty="0"/>
              <a:t>O</a:t>
            </a:r>
            <a:r>
              <a:rPr lang="en-US" sz="4500" dirty="0"/>
              <a:t>R</a:t>
            </a:r>
            <a:r>
              <a:rPr lang="en-US" sz="4000" dirty="0"/>
              <a:t>T</a:t>
            </a:r>
            <a:r>
              <a:rPr lang="en-US" sz="3500" dirty="0"/>
              <a:t>I</a:t>
            </a:r>
            <a:r>
              <a:rPr lang="en-US" sz="3000" dirty="0"/>
              <a:t>O</a:t>
            </a:r>
            <a:r>
              <a:rPr lang="en-US" sz="2500" dirty="0"/>
              <a:t>N</a:t>
            </a:r>
            <a:endParaRPr lang="en-US" dirty="0"/>
          </a:p>
        </p:txBody>
      </p:sp>
      <p:pic>
        <p:nvPicPr>
          <p:cNvPr id="15363" name="Picture 3" descr="caillebotte-Rue de Paris Temps de Pluie1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74788"/>
            <a:ext cx="6553200" cy="5078412"/>
          </a:xfrm>
          <a:prstGeom prst="rect">
            <a:avLst/>
          </a:prstGeo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67000" y="2895600"/>
            <a:ext cx="4953000" cy="204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The comparative relationship of one part to another with respect to size, quantity, or degree; SCALE.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Gustave Caillebotte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Adams-PineForestInTheSnow"/>
          <p:cNvPicPr>
            <a:picLocks noChangeAspect="1" noChangeArrowheads="1"/>
          </p:cNvPicPr>
          <p:nvPr/>
        </p:nvPicPr>
        <p:blipFill>
          <a:blip r:embed="rId2" cstate="print"/>
          <a:srcRect b="16191"/>
          <a:stretch>
            <a:fillRect/>
          </a:stretch>
        </p:blipFill>
        <p:spPr bwMode="auto">
          <a:xfrm>
            <a:off x="-76200" y="1524000"/>
            <a:ext cx="3516313" cy="4419600"/>
          </a:xfrm>
          <a:prstGeom prst="rect">
            <a:avLst/>
          </a:prstGeom>
          <a:noFill/>
        </p:spPr>
      </p:pic>
      <p:pic>
        <p:nvPicPr>
          <p:cNvPr id="4100" name="Picture 4" descr="Caillebotte-pont de l'eu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5562600" cy="4171950"/>
          </a:xfrm>
          <a:prstGeom prst="rect">
            <a:avLst/>
          </a:prstGeom>
          <a:noFill/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81000"/>
            <a:ext cx="1524000" cy="6858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LINE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71600" y="2971800"/>
            <a:ext cx="6705600" cy="1798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mark with length and direction.</a:t>
            </a:r>
          </a:p>
          <a:p>
            <a:pPr>
              <a:spcBef>
                <a:spcPct val="50000"/>
              </a:spcBef>
            </a:pPr>
            <a:r>
              <a:rPr lang="en-US" sz="3200"/>
              <a:t>A continuous mark made on a surface by a moving point.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6200" y="5791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Ansel Adams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505200" y="5791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Gustave Caillebotte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icasso-goatsskullbottleandcandle195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"/>
            <a:ext cx="8153400" cy="6226175"/>
          </a:xfrm>
          <a:noFill/>
          <a:ln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9600" y="6477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Pablo Picasso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295400"/>
            <a:ext cx="4038600" cy="1143000"/>
          </a:xfrm>
        </p:spPr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C</a:t>
            </a:r>
            <a:r>
              <a:rPr lang="en-US" b="1">
                <a:solidFill>
                  <a:srgbClr val="FF9900"/>
                </a:solidFill>
              </a:rPr>
              <a:t>O</a:t>
            </a:r>
            <a:r>
              <a:rPr lang="en-US" b="1">
                <a:solidFill>
                  <a:srgbClr val="009900"/>
                </a:solidFill>
              </a:rPr>
              <a:t>L</a:t>
            </a:r>
            <a:r>
              <a:rPr lang="en-US" b="1">
                <a:solidFill>
                  <a:srgbClr val="0000FF"/>
                </a:solidFill>
              </a:rPr>
              <a:t>O</a:t>
            </a:r>
            <a:r>
              <a:rPr lang="en-US" b="1">
                <a:solidFill>
                  <a:srgbClr val="800080"/>
                </a:solidFill>
              </a:rPr>
              <a:t>R</a:t>
            </a:r>
            <a:endParaRPr lang="en-US"/>
          </a:p>
        </p:txBody>
      </p:sp>
      <p:pic>
        <p:nvPicPr>
          <p:cNvPr id="6148" name="Picture 4" descr="Calder-4SMALL"/>
          <p:cNvPicPr>
            <a:picLocks noChangeAspect="1" noChangeArrowheads="1"/>
          </p:cNvPicPr>
          <p:nvPr/>
        </p:nvPicPr>
        <p:blipFill>
          <a:blip r:embed="rId2" cstate="print"/>
          <a:srcRect l="1315" t="3773" r="2632" b="3773"/>
          <a:stretch>
            <a:fillRect/>
          </a:stretch>
        </p:blipFill>
        <p:spPr bwMode="auto">
          <a:xfrm>
            <a:off x="5029200" y="3124200"/>
            <a:ext cx="3810000" cy="2557463"/>
          </a:xfrm>
          <a:prstGeom prst="rect">
            <a:avLst/>
          </a:prstGeom>
          <a:noFill/>
        </p:spPr>
      </p:pic>
      <p:pic>
        <p:nvPicPr>
          <p:cNvPr id="6153" name="Picture 9" descr="derain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04800"/>
            <a:ext cx="4543425" cy="6172200"/>
          </a:xfrm>
          <a:noFill/>
          <a:ln/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38200" y="3581400"/>
            <a:ext cx="7315200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Consists of Hue (another word for color), Intensity (brightness) and Value (lightness or darkness).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52400" y="649128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Henri Matisse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029200" y="57150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Alexander Calder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4419600" cy="914400"/>
          </a:xfrm>
        </p:spPr>
        <p:txBody>
          <a:bodyPr/>
          <a:lstStyle/>
          <a:p>
            <a:r>
              <a:rPr lang="en-US" b="1"/>
              <a:t>V</a:t>
            </a:r>
            <a:r>
              <a:rPr lang="en-US" b="1">
                <a:solidFill>
                  <a:srgbClr val="4D4D4D"/>
                </a:solidFill>
              </a:rPr>
              <a:t>A</a:t>
            </a:r>
            <a:r>
              <a:rPr lang="en-US" b="1">
                <a:solidFill>
                  <a:srgbClr val="808080"/>
                </a:solidFill>
              </a:rPr>
              <a:t>L</a:t>
            </a:r>
            <a:r>
              <a:rPr lang="en-US" b="1">
                <a:solidFill>
                  <a:srgbClr val="B2B2B2"/>
                </a:solidFill>
              </a:rPr>
              <a:t>U</a:t>
            </a:r>
            <a:r>
              <a:rPr lang="en-US" b="1">
                <a:solidFill>
                  <a:srgbClr val="DDDDDD"/>
                </a:solidFill>
              </a:rPr>
              <a:t>E</a:t>
            </a:r>
            <a:endParaRPr lang="en-US"/>
          </a:p>
        </p:txBody>
      </p:sp>
      <p:pic>
        <p:nvPicPr>
          <p:cNvPr id="7171" name="Picture 3" descr="Esche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587750" cy="518160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95300"/>
            <a:ext cx="4219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800600" y="1295400"/>
          <a:ext cx="3355975" cy="5105400"/>
        </p:xfrm>
        <a:graphic>
          <a:graphicData uri="http://schemas.openxmlformats.org/presentationml/2006/ole">
            <p:oleObj spid="_x0000_s7173" name="Photo Editor Photo" r:id="rId5" imgW="3304762" imgH="5028571" progId="MSPhotoEd.3">
              <p:embed/>
            </p:oleObj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71600" y="3154363"/>
            <a:ext cx="61722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 lightness or darkness of a color.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6491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MC Escher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724400" y="6400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Pablo Picasso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8382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SHAPE</a:t>
            </a:r>
          </a:p>
        </p:txBody>
      </p:sp>
      <p:pic>
        <p:nvPicPr>
          <p:cNvPr id="8195" name="Picture 3" descr="Mi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010400" cy="53213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90600" y="2743200"/>
            <a:ext cx="70866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An enclosed area defined and determined by other art elements; 2-dimensional.</a:t>
            </a: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60642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Joan Miro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caillebotte_l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8725" y="762000"/>
            <a:ext cx="6924675" cy="5340350"/>
          </a:xfrm>
          <a:noFill/>
          <a:ln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6110288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Gustave Caillebotte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0"/>
            <a:ext cx="3124200" cy="1143000"/>
          </a:xfrm>
          <a:effectLst>
            <a:outerShdw dist="107763" dir="2700000" algn="ctr" rotWithShape="0">
              <a:srgbClr val="C0C0C0"/>
            </a:outerShdw>
          </a:effectLst>
        </p:spPr>
        <p:txBody>
          <a:bodyPr/>
          <a:lstStyle/>
          <a:p>
            <a:r>
              <a:rPr lang="en-US" b="1"/>
              <a:t>FORM</a:t>
            </a:r>
            <a:endParaRPr lang="en-US"/>
          </a:p>
        </p:txBody>
      </p:sp>
      <p:pic>
        <p:nvPicPr>
          <p:cNvPr id="9219" name="Picture 3" descr="Arp-Torsoofagiant19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641850" cy="6172200"/>
          </a:xfrm>
          <a:prstGeom prst="rect">
            <a:avLst/>
          </a:prstGeom>
          <a:noFill/>
        </p:spPr>
      </p:pic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933950" y="1752600"/>
          <a:ext cx="4210050" cy="4676775"/>
        </p:xfrm>
        <a:graphic>
          <a:graphicData uri="http://schemas.openxmlformats.org/presentationml/2006/ole">
            <p:oleObj spid="_x0000_s9220" name="Photo Editor Photo" r:id="rId4" imgW="4210638" imgH="4676190" progId="MSPhotoEd.3">
              <p:embed/>
            </p:oleObj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6858000" cy="1798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A 3-dimensional object;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or something in a 2-dimensional artwork that appears to be 3-dimensional.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4876800"/>
            <a:ext cx="71628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example, a triangle, which is 2-dimensional, is a shape, but a pyramid, which is 3-dimensional, is a form.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64912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Jean Arp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876800" y="6477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</a:rPr>
              <a:t>Lucien Freud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431</Words>
  <Application>Microsoft Office PowerPoint</Application>
  <PresentationFormat>On-screen Show (4:3)</PresentationFormat>
  <Paragraphs>73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Times New Roman</vt:lpstr>
      <vt:lpstr>Default Design</vt:lpstr>
      <vt:lpstr>Microsoft Photo Editor 3.0 Photo</vt:lpstr>
      <vt:lpstr>The Elements and Principles of Art</vt:lpstr>
      <vt:lpstr>The Elements of Art</vt:lpstr>
      <vt:lpstr>LINE</vt:lpstr>
      <vt:lpstr>Slide 4</vt:lpstr>
      <vt:lpstr>COLOR</vt:lpstr>
      <vt:lpstr>VALUE</vt:lpstr>
      <vt:lpstr>SHAPE</vt:lpstr>
      <vt:lpstr>Slide 8</vt:lpstr>
      <vt:lpstr>FORM</vt:lpstr>
      <vt:lpstr>S P A C E</vt:lpstr>
      <vt:lpstr>Slide 11</vt:lpstr>
      <vt:lpstr>Slide 12</vt:lpstr>
      <vt:lpstr>The Principles of Art</vt:lpstr>
      <vt:lpstr>BALANCE</vt:lpstr>
      <vt:lpstr>Slide 15</vt:lpstr>
      <vt:lpstr>Slide 16</vt:lpstr>
      <vt:lpstr>EMPHASIS</vt:lpstr>
      <vt:lpstr>CONTRAST</vt:lpstr>
      <vt:lpstr>RHYTHM  RHYTHM RHYTHM RHYTHM RHYTHM RHYTHM</vt:lpstr>
      <vt:lpstr>Slide 20</vt:lpstr>
      <vt:lpstr>PATTERN and Repetition</vt:lpstr>
      <vt:lpstr>UNITY</vt:lpstr>
      <vt:lpstr>VARIETY</vt:lpstr>
      <vt:lpstr>PROPORTION</vt:lpstr>
      <vt:lpstr>Slide 25</vt:lpstr>
    </vt:vector>
  </TitlesOfParts>
  <Company>Association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and Principles of Art</dc:title>
  <dc:creator>Kristin Pikuet</dc:creator>
  <cp:lastModifiedBy>kbrady</cp:lastModifiedBy>
  <cp:revision>33</cp:revision>
  <dcterms:created xsi:type="dcterms:W3CDTF">2006-09-19T20:02:28Z</dcterms:created>
  <dcterms:modified xsi:type="dcterms:W3CDTF">2010-10-27T17:59:23Z</dcterms:modified>
</cp:coreProperties>
</file>