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4669D59-1F93-4D35-B5C0-8079B29D6B5B}" type="datetimeFigureOut">
              <a:rPr lang="en-US" smtClean="0"/>
              <a:pPr/>
              <a:t>2/8/2011</a:t>
            </a:fld>
            <a:endParaRPr lang="en-US"/>
          </a:p>
        </p:txBody>
      </p:sp>
      <p:sp>
        <p:nvSpPr>
          <p:cNvPr id="16" name="Slide Number Placeholder 15"/>
          <p:cNvSpPr>
            <a:spLocks noGrp="1"/>
          </p:cNvSpPr>
          <p:nvPr>
            <p:ph type="sldNum" sz="quarter" idx="11"/>
          </p:nvPr>
        </p:nvSpPr>
        <p:spPr/>
        <p:txBody>
          <a:bodyPr/>
          <a:lstStyle/>
          <a:p>
            <a:fld id="{93BEB7E6-8EE6-4694-93D9-66E919A5657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669D59-1F93-4D35-B5C0-8079B29D6B5B}"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B7E6-8EE6-4694-93D9-66E919A565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669D59-1F93-4D35-B5C0-8079B29D6B5B}"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B7E6-8EE6-4694-93D9-66E919A56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4669D59-1F93-4D35-B5C0-8079B29D6B5B}" type="datetimeFigureOut">
              <a:rPr lang="en-US" smtClean="0"/>
              <a:pPr/>
              <a:t>2/8/2011</a:t>
            </a:fld>
            <a:endParaRPr lang="en-US"/>
          </a:p>
        </p:txBody>
      </p:sp>
      <p:sp>
        <p:nvSpPr>
          <p:cNvPr id="15" name="Slide Number Placeholder 14"/>
          <p:cNvSpPr>
            <a:spLocks noGrp="1"/>
          </p:cNvSpPr>
          <p:nvPr>
            <p:ph type="sldNum" sz="quarter" idx="15"/>
          </p:nvPr>
        </p:nvSpPr>
        <p:spPr/>
        <p:txBody>
          <a:bodyPr/>
          <a:lstStyle>
            <a:lvl1pPr algn="ctr">
              <a:defRPr/>
            </a:lvl1pPr>
          </a:lstStyle>
          <a:p>
            <a:fld id="{93BEB7E6-8EE6-4694-93D9-66E919A5657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669D59-1F93-4D35-B5C0-8079B29D6B5B}"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B7E6-8EE6-4694-93D9-66E919A5657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669D59-1F93-4D35-B5C0-8079B29D6B5B}"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EB7E6-8EE6-4694-93D9-66E919A5657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3BEB7E6-8EE6-4694-93D9-66E919A5657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4669D59-1F93-4D35-B5C0-8079B29D6B5B}" type="datetimeFigureOut">
              <a:rPr lang="en-US" smtClean="0"/>
              <a:pPr/>
              <a:t>2/8/2011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669D59-1F93-4D35-B5C0-8079B29D6B5B}" type="datetimeFigureOut">
              <a:rPr lang="en-US" smtClean="0"/>
              <a:pPr/>
              <a:t>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EB7E6-8EE6-4694-93D9-66E919A5657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69D59-1F93-4D35-B5C0-8079B29D6B5B}" type="datetimeFigureOut">
              <a:rPr lang="en-US" smtClean="0"/>
              <a:pPr/>
              <a:t>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EB7E6-8EE6-4694-93D9-66E919A56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4669D59-1F93-4D35-B5C0-8079B29D6B5B}" type="datetimeFigureOut">
              <a:rPr lang="en-US" smtClean="0"/>
              <a:pPr/>
              <a:t>2/8/2011</a:t>
            </a:fld>
            <a:endParaRPr lang="en-US"/>
          </a:p>
        </p:txBody>
      </p:sp>
      <p:sp>
        <p:nvSpPr>
          <p:cNvPr id="9" name="Slide Number Placeholder 8"/>
          <p:cNvSpPr>
            <a:spLocks noGrp="1"/>
          </p:cNvSpPr>
          <p:nvPr>
            <p:ph type="sldNum" sz="quarter" idx="15"/>
          </p:nvPr>
        </p:nvSpPr>
        <p:spPr/>
        <p:txBody>
          <a:bodyPr/>
          <a:lstStyle/>
          <a:p>
            <a:fld id="{93BEB7E6-8EE6-4694-93D9-66E919A5657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4669D59-1F93-4D35-B5C0-8079B29D6B5B}" type="datetimeFigureOut">
              <a:rPr lang="en-US" smtClean="0"/>
              <a:pPr/>
              <a:t>2/8/2011</a:t>
            </a:fld>
            <a:endParaRPr lang="en-US"/>
          </a:p>
        </p:txBody>
      </p:sp>
      <p:sp>
        <p:nvSpPr>
          <p:cNvPr id="9" name="Slide Number Placeholder 8"/>
          <p:cNvSpPr>
            <a:spLocks noGrp="1"/>
          </p:cNvSpPr>
          <p:nvPr>
            <p:ph type="sldNum" sz="quarter" idx="11"/>
          </p:nvPr>
        </p:nvSpPr>
        <p:spPr/>
        <p:txBody>
          <a:bodyPr/>
          <a:lstStyle/>
          <a:p>
            <a:fld id="{93BEB7E6-8EE6-4694-93D9-66E919A5657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4669D59-1F93-4D35-B5C0-8079B29D6B5B}" type="datetimeFigureOut">
              <a:rPr lang="en-US" smtClean="0"/>
              <a:pPr/>
              <a:t>2/8/2011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3BEB7E6-8EE6-4694-93D9-66E919A5657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paintermagazine.co.uk/users/4217/thm1024/mais2.jp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digitalartistdaily.com/show_image.php?imageID=5670" TargetMode="External"/><Relationship Id="rId1" Type="http://schemas.openxmlformats.org/officeDocument/2006/relationships/slideLayout" Target="../slideLayouts/slideLayout6.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hyperlink" Target="http://www.advancedphotoshop.co.uk/show_image.php?imageID=35394" TargetMode="External"/><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digitalartistdaily.com/users/538/thm1024/joeparis_robosanta.jp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digitalartistdaily.com/users/1308/thm1024/poison72.jp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igitalartistdaily.com/users/1302/thm1024/zen_monk_by_nerdea51d335fcd.jp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igitalartistdaily.com/users/1257/thm1024/groupblackandwhite.jp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dvancedphotoshop.co.uk/users/8792/thm1024/tagggg.jp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paintermagazine.co.uk/users/1003/thm1024/belizeislandboatrecolouredjpeg1.jp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paintermagazine.co.uk/users/2754/thm1024/abstract6resize.jp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digitalartistdaily.com/users/282/thm1024/conceptgreen.jp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dirty="0" smtClean="0">
                <a:latin typeface="+mn-lt"/>
              </a:rPr>
              <a:t>The Elements &amp; Principles of Art</a:t>
            </a:r>
            <a:endParaRPr lang="en-US" sz="3200" dirty="0">
              <a:latin typeface="+mn-lt"/>
            </a:endParaRPr>
          </a:p>
        </p:txBody>
      </p:sp>
      <p:sp>
        <p:nvSpPr>
          <p:cNvPr id="3" name="TextBox 2"/>
          <p:cNvSpPr txBox="1"/>
          <p:nvPr/>
        </p:nvSpPr>
        <p:spPr>
          <a:xfrm>
            <a:off x="2514600" y="1524000"/>
            <a:ext cx="3733800" cy="523220"/>
          </a:xfrm>
          <a:prstGeom prst="rect">
            <a:avLst/>
          </a:prstGeom>
          <a:noFill/>
        </p:spPr>
        <p:txBody>
          <a:bodyPr wrap="square" rtlCol="0">
            <a:spAutoFit/>
          </a:bodyPr>
          <a:lstStyle/>
          <a:p>
            <a:pPr algn="ctr"/>
            <a:r>
              <a:rPr lang="en-US" sz="2800" dirty="0" smtClean="0"/>
              <a:t>Brian Cavanaugh</a:t>
            </a:r>
            <a:endParaRPr lang="en-US" sz="2800" dirty="0"/>
          </a:p>
        </p:txBody>
      </p:sp>
      <p:sp>
        <p:nvSpPr>
          <p:cNvPr id="5" name="TextBox 4"/>
          <p:cNvSpPr txBox="1"/>
          <p:nvPr/>
        </p:nvSpPr>
        <p:spPr>
          <a:xfrm>
            <a:off x="2362200" y="2057400"/>
            <a:ext cx="4114800" cy="461665"/>
          </a:xfrm>
          <a:prstGeom prst="rect">
            <a:avLst/>
          </a:prstGeom>
          <a:noFill/>
        </p:spPr>
        <p:txBody>
          <a:bodyPr wrap="square" rtlCol="0">
            <a:spAutoFit/>
          </a:bodyPr>
          <a:lstStyle/>
          <a:p>
            <a:pPr algn="ctr"/>
            <a:r>
              <a:rPr lang="en-US" sz="2400" dirty="0" smtClean="0"/>
              <a:t>Computer Art Period 4</a:t>
            </a:r>
            <a:endParaRPr lang="en-US" sz="2400" dirty="0"/>
          </a:p>
        </p:txBody>
      </p:sp>
      <p:sp>
        <p:nvSpPr>
          <p:cNvPr id="6" name="TextBox 5"/>
          <p:cNvSpPr txBox="1"/>
          <p:nvPr/>
        </p:nvSpPr>
        <p:spPr>
          <a:xfrm>
            <a:off x="3581400" y="2590800"/>
            <a:ext cx="1447800" cy="400110"/>
          </a:xfrm>
          <a:prstGeom prst="rect">
            <a:avLst/>
          </a:prstGeom>
          <a:noFill/>
        </p:spPr>
        <p:txBody>
          <a:bodyPr wrap="square" rtlCol="0">
            <a:spAutoFit/>
          </a:bodyPr>
          <a:lstStyle/>
          <a:p>
            <a:pPr algn="ctr"/>
            <a:r>
              <a:rPr lang="en-US" sz="2000" dirty="0" smtClean="0"/>
              <a:t>Mr. Brady</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Principles</a:t>
            </a:r>
            <a:endParaRPr lang="en-US" dirty="0"/>
          </a:p>
        </p:txBody>
      </p:sp>
      <p:sp>
        <p:nvSpPr>
          <p:cNvPr id="3" name="TextBox 2"/>
          <p:cNvSpPr txBox="1"/>
          <p:nvPr/>
        </p:nvSpPr>
        <p:spPr>
          <a:xfrm>
            <a:off x="1752600" y="1676400"/>
            <a:ext cx="2362200" cy="4832092"/>
          </a:xfrm>
          <a:prstGeom prst="rect">
            <a:avLst/>
          </a:prstGeom>
          <a:noFill/>
        </p:spPr>
        <p:txBody>
          <a:bodyPr wrap="square" rtlCol="0">
            <a:spAutoFit/>
          </a:bodyPr>
          <a:lstStyle/>
          <a:p>
            <a:r>
              <a:rPr lang="en-US" sz="2800" dirty="0" smtClean="0"/>
              <a:t>Rhythm</a:t>
            </a:r>
          </a:p>
          <a:p>
            <a:endParaRPr lang="en-US" sz="2800" dirty="0" smtClean="0"/>
          </a:p>
          <a:p>
            <a:r>
              <a:rPr lang="en-US" sz="2800" dirty="0" smtClean="0"/>
              <a:t>Movement</a:t>
            </a:r>
          </a:p>
          <a:p>
            <a:endParaRPr lang="en-US" sz="2800" dirty="0" smtClean="0"/>
          </a:p>
          <a:p>
            <a:r>
              <a:rPr lang="en-US" sz="2800" dirty="0" smtClean="0"/>
              <a:t>Pattern</a:t>
            </a:r>
          </a:p>
          <a:p>
            <a:endParaRPr lang="en-US" sz="2800" dirty="0" smtClean="0"/>
          </a:p>
          <a:p>
            <a:r>
              <a:rPr lang="en-US" sz="2800" dirty="0" smtClean="0"/>
              <a:t>Balance</a:t>
            </a:r>
          </a:p>
          <a:p>
            <a:endParaRPr lang="en-US" sz="2800" dirty="0" smtClean="0"/>
          </a:p>
          <a:p>
            <a:r>
              <a:rPr lang="en-US" sz="2800" dirty="0" smtClean="0"/>
              <a:t>Proportion</a:t>
            </a:r>
          </a:p>
          <a:p>
            <a:endParaRPr lang="en-US" sz="2800" dirty="0" smtClean="0"/>
          </a:p>
          <a:p>
            <a:endParaRPr lang="en-US" sz="2800" dirty="0"/>
          </a:p>
        </p:txBody>
      </p:sp>
      <p:sp>
        <p:nvSpPr>
          <p:cNvPr id="4" name="TextBox 3"/>
          <p:cNvSpPr txBox="1"/>
          <p:nvPr/>
        </p:nvSpPr>
        <p:spPr>
          <a:xfrm>
            <a:off x="5029200" y="2133600"/>
            <a:ext cx="2514600" cy="3108543"/>
          </a:xfrm>
          <a:prstGeom prst="rect">
            <a:avLst/>
          </a:prstGeom>
          <a:noFill/>
        </p:spPr>
        <p:txBody>
          <a:bodyPr wrap="square" rtlCol="0">
            <a:spAutoFit/>
          </a:bodyPr>
          <a:lstStyle/>
          <a:p>
            <a:r>
              <a:rPr lang="en-US" sz="2800" dirty="0" smtClean="0"/>
              <a:t>Variety</a:t>
            </a:r>
          </a:p>
          <a:p>
            <a:endParaRPr lang="en-US" sz="2800" dirty="0" smtClean="0"/>
          </a:p>
          <a:p>
            <a:r>
              <a:rPr lang="en-US" sz="2800" dirty="0" smtClean="0"/>
              <a:t>Emphasis</a:t>
            </a:r>
          </a:p>
          <a:p>
            <a:endParaRPr lang="en-US" sz="2800" dirty="0" smtClean="0"/>
          </a:p>
          <a:p>
            <a:r>
              <a:rPr lang="en-US" sz="2800" dirty="0" smtClean="0"/>
              <a:t>Harmony</a:t>
            </a:r>
          </a:p>
          <a:p>
            <a:endParaRPr lang="en-US" sz="2800" dirty="0" smtClean="0"/>
          </a:p>
          <a:p>
            <a:r>
              <a:rPr lang="en-US" sz="2800" dirty="0" smtClean="0"/>
              <a:t>Unity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Rhythm </a:t>
            </a:r>
            <a:endParaRPr lang="en-US" dirty="0"/>
          </a:p>
        </p:txBody>
      </p:sp>
      <p:sp>
        <p:nvSpPr>
          <p:cNvPr id="3" name="TextBox 2"/>
          <p:cNvSpPr txBox="1"/>
          <p:nvPr/>
        </p:nvSpPr>
        <p:spPr>
          <a:xfrm>
            <a:off x="1066800" y="1600200"/>
            <a:ext cx="7239000" cy="923330"/>
          </a:xfrm>
          <a:prstGeom prst="rect">
            <a:avLst/>
          </a:prstGeom>
          <a:noFill/>
        </p:spPr>
        <p:txBody>
          <a:bodyPr wrap="square" rtlCol="0">
            <a:spAutoFit/>
          </a:bodyPr>
          <a:lstStyle/>
          <a:p>
            <a:r>
              <a:rPr lang="en-US" dirty="0" smtClean="0"/>
              <a:t>Visual rhythm makes you think of the rhythms you hear in music or dance. Artists create visual rhythm by repeating art elements and creating patterns.</a:t>
            </a:r>
            <a:endParaRPr lang="en-US" dirty="0"/>
          </a:p>
        </p:txBody>
      </p:sp>
      <p:pic>
        <p:nvPicPr>
          <p:cNvPr id="10242" name="Picture 2" descr="Cactus">
            <a:hlinkClick r:id="rId2"/>
          </p:cNvPr>
          <p:cNvPicPr>
            <a:picLocks noChangeAspect="1" noChangeArrowheads="1"/>
          </p:cNvPicPr>
          <p:nvPr/>
        </p:nvPicPr>
        <p:blipFill>
          <a:blip r:embed="rId3" cstate="print"/>
          <a:srcRect/>
          <a:stretch>
            <a:fillRect/>
          </a:stretch>
        </p:blipFill>
        <p:spPr bwMode="auto">
          <a:xfrm>
            <a:off x="1066800" y="2667000"/>
            <a:ext cx="1905000" cy="2876678"/>
          </a:xfrm>
          <a:prstGeom prst="rect">
            <a:avLst/>
          </a:prstGeom>
          <a:noFill/>
        </p:spPr>
      </p:pic>
      <p:sp>
        <p:nvSpPr>
          <p:cNvPr id="5" name="TextBox 4"/>
          <p:cNvSpPr txBox="1"/>
          <p:nvPr/>
        </p:nvSpPr>
        <p:spPr>
          <a:xfrm>
            <a:off x="3352800" y="2819400"/>
            <a:ext cx="4419600" cy="1200329"/>
          </a:xfrm>
          <a:prstGeom prst="rect">
            <a:avLst/>
          </a:prstGeom>
          <a:noFill/>
        </p:spPr>
        <p:txBody>
          <a:bodyPr wrap="square" rtlCol="0">
            <a:spAutoFit/>
          </a:bodyPr>
          <a:lstStyle/>
          <a:p>
            <a:r>
              <a:rPr lang="en-US" dirty="0" smtClean="0"/>
              <a:t>While this may not be a realistic work of a cactus, the artist uses rhythm to give the cactus a new flowing shape. Its creates the mood with his alteration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Movement</a:t>
            </a:r>
            <a:endParaRPr lang="en-US" dirty="0"/>
          </a:p>
        </p:txBody>
      </p:sp>
      <p:sp>
        <p:nvSpPr>
          <p:cNvPr id="3" name="TextBox 2"/>
          <p:cNvSpPr txBox="1"/>
          <p:nvPr/>
        </p:nvSpPr>
        <p:spPr>
          <a:xfrm>
            <a:off x="685800" y="1828800"/>
            <a:ext cx="7467600" cy="923330"/>
          </a:xfrm>
          <a:prstGeom prst="rect">
            <a:avLst/>
          </a:prstGeom>
          <a:noFill/>
        </p:spPr>
        <p:txBody>
          <a:bodyPr wrap="square" rtlCol="0">
            <a:spAutoFit/>
          </a:bodyPr>
          <a:lstStyle/>
          <a:p>
            <a:r>
              <a:rPr lang="en-US" dirty="0" smtClean="0"/>
              <a:t>Movement is the visual flow through the composition. It can be the suggestion of motion in a design as you move from object to object by way of placement and position. </a:t>
            </a:r>
            <a:endParaRPr lang="en-US" dirty="0"/>
          </a:p>
        </p:txBody>
      </p:sp>
      <p:pic>
        <p:nvPicPr>
          <p:cNvPr id="8194" name="Picture 2" descr="http://kms.kapalama.ksbe.edu/art/lessons/03line/Image19.jpg"/>
          <p:cNvPicPr>
            <a:picLocks noChangeAspect="1" noChangeArrowheads="1"/>
          </p:cNvPicPr>
          <p:nvPr/>
        </p:nvPicPr>
        <p:blipFill>
          <a:blip r:embed="rId2" cstate="print"/>
          <a:srcRect/>
          <a:stretch>
            <a:fillRect/>
          </a:stretch>
        </p:blipFill>
        <p:spPr bwMode="auto">
          <a:xfrm>
            <a:off x="4343400" y="2590800"/>
            <a:ext cx="3810000" cy="3686175"/>
          </a:xfrm>
          <a:prstGeom prst="rect">
            <a:avLst/>
          </a:prstGeom>
          <a:noFill/>
        </p:spPr>
      </p:pic>
      <p:sp>
        <p:nvSpPr>
          <p:cNvPr id="5" name="TextBox 4"/>
          <p:cNvSpPr txBox="1"/>
          <p:nvPr/>
        </p:nvSpPr>
        <p:spPr>
          <a:xfrm>
            <a:off x="990600" y="3124200"/>
            <a:ext cx="2743200" cy="2031325"/>
          </a:xfrm>
          <a:prstGeom prst="rect">
            <a:avLst/>
          </a:prstGeom>
          <a:noFill/>
        </p:spPr>
        <p:txBody>
          <a:bodyPr wrap="square" rtlCol="0">
            <a:spAutoFit/>
          </a:bodyPr>
          <a:lstStyle/>
          <a:p>
            <a:r>
              <a:rPr lang="en-US" dirty="0" smtClean="0"/>
              <a:t>The artist used quick stokes of his charcoal to create a moving figure. The artist also drew the figure where it will be in the future to show its path of movement.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Pattern</a:t>
            </a:r>
            <a:endParaRPr lang="en-US" dirty="0"/>
          </a:p>
        </p:txBody>
      </p:sp>
      <p:sp>
        <p:nvSpPr>
          <p:cNvPr id="3" name="TextBox 2"/>
          <p:cNvSpPr txBox="1"/>
          <p:nvPr/>
        </p:nvSpPr>
        <p:spPr>
          <a:xfrm>
            <a:off x="1066800" y="1524000"/>
            <a:ext cx="6858000" cy="646331"/>
          </a:xfrm>
          <a:prstGeom prst="rect">
            <a:avLst/>
          </a:prstGeom>
          <a:noFill/>
        </p:spPr>
        <p:txBody>
          <a:bodyPr wrap="square" rtlCol="0">
            <a:spAutoFit/>
          </a:bodyPr>
          <a:lstStyle/>
          <a:p>
            <a:r>
              <a:rPr lang="en-US" dirty="0" smtClean="0"/>
              <a:t>Pattern is one of the principles of art. Artists create pattern by repeating a line, shape or color over and over again.</a:t>
            </a:r>
            <a:endParaRPr lang="en-US" dirty="0"/>
          </a:p>
        </p:txBody>
      </p:sp>
      <p:pic>
        <p:nvPicPr>
          <p:cNvPr id="7170" name="Picture 2" descr="http://www.pongalfestival.org/gifs/kolam-patterns-b25.jpg"/>
          <p:cNvPicPr>
            <a:picLocks noChangeAspect="1" noChangeArrowheads="1"/>
          </p:cNvPicPr>
          <p:nvPr/>
        </p:nvPicPr>
        <p:blipFill>
          <a:blip r:embed="rId2" cstate="print"/>
          <a:srcRect/>
          <a:stretch>
            <a:fillRect/>
          </a:stretch>
        </p:blipFill>
        <p:spPr bwMode="auto">
          <a:xfrm>
            <a:off x="5562600" y="2286000"/>
            <a:ext cx="1905000" cy="1905000"/>
          </a:xfrm>
          <a:prstGeom prst="rect">
            <a:avLst/>
          </a:prstGeom>
          <a:noFill/>
        </p:spPr>
      </p:pic>
      <p:pic>
        <p:nvPicPr>
          <p:cNvPr id="7172" name="Picture 4" descr="http://web.mit.edu/facts/img/gallery/2005.jpg"/>
          <p:cNvPicPr>
            <a:picLocks noChangeAspect="1" noChangeArrowheads="1"/>
          </p:cNvPicPr>
          <p:nvPr/>
        </p:nvPicPr>
        <p:blipFill>
          <a:blip r:embed="rId3" cstate="print"/>
          <a:srcRect/>
          <a:stretch>
            <a:fillRect/>
          </a:stretch>
        </p:blipFill>
        <p:spPr bwMode="auto">
          <a:xfrm>
            <a:off x="1524000" y="2514600"/>
            <a:ext cx="1558538" cy="1447800"/>
          </a:xfrm>
          <a:prstGeom prst="rect">
            <a:avLst/>
          </a:prstGeom>
          <a:noFill/>
        </p:spPr>
      </p:pic>
      <p:pic>
        <p:nvPicPr>
          <p:cNvPr id="7174" name="Picture 6" descr="Geometric patterns and color in the sky"/>
          <p:cNvPicPr>
            <a:picLocks noChangeAspect="1" noChangeArrowheads="1"/>
          </p:cNvPicPr>
          <p:nvPr/>
        </p:nvPicPr>
        <p:blipFill>
          <a:blip r:embed="rId4" cstate="print"/>
          <a:srcRect/>
          <a:stretch>
            <a:fillRect/>
          </a:stretch>
        </p:blipFill>
        <p:spPr bwMode="auto">
          <a:xfrm>
            <a:off x="3505200" y="4114800"/>
            <a:ext cx="1717650" cy="215379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Balance</a:t>
            </a:r>
            <a:endParaRPr lang="en-US" dirty="0"/>
          </a:p>
        </p:txBody>
      </p:sp>
      <p:sp>
        <p:nvSpPr>
          <p:cNvPr id="3" name="TextBox 2"/>
          <p:cNvSpPr txBox="1"/>
          <p:nvPr/>
        </p:nvSpPr>
        <p:spPr>
          <a:xfrm>
            <a:off x="838200" y="1524000"/>
            <a:ext cx="7467600" cy="646331"/>
          </a:xfrm>
          <a:prstGeom prst="rect">
            <a:avLst/>
          </a:prstGeom>
          <a:noFill/>
        </p:spPr>
        <p:txBody>
          <a:bodyPr wrap="square" rtlCol="0">
            <a:spAutoFit/>
          </a:bodyPr>
          <a:lstStyle/>
          <a:p>
            <a:r>
              <a:rPr lang="en-US" dirty="0" smtClean="0"/>
              <a:t>Balance is one of the principles of art which describes how artists to create visual weight</a:t>
            </a:r>
            <a:endParaRPr lang="en-US" dirty="0"/>
          </a:p>
        </p:txBody>
      </p:sp>
      <p:pic>
        <p:nvPicPr>
          <p:cNvPr id="6146" name="Picture 2" descr="Nina">
            <a:hlinkClick r:id="rId2"/>
          </p:cNvPr>
          <p:cNvPicPr>
            <a:picLocks noChangeAspect="1" noChangeArrowheads="1"/>
          </p:cNvPicPr>
          <p:nvPr/>
        </p:nvPicPr>
        <p:blipFill>
          <a:blip r:embed="rId3" cstate="print"/>
          <a:srcRect/>
          <a:stretch>
            <a:fillRect/>
          </a:stretch>
        </p:blipFill>
        <p:spPr bwMode="auto">
          <a:xfrm>
            <a:off x="838200" y="2590800"/>
            <a:ext cx="2819400" cy="2819400"/>
          </a:xfrm>
          <a:prstGeom prst="rect">
            <a:avLst/>
          </a:prstGeom>
          <a:noFill/>
        </p:spPr>
      </p:pic>
      <p:pic>
        <p:nvPicPr>
          <p:cNvPr id="6148" name="Picture 4" descr="http://balancedapproaches.com/yinYang.gif"/>
          <p:cNvPicPr>
            <a:picLocks noChangeAspect="1" noChangeArrowheads="1"/>
          </p:cNvPicPr>
          <p:nvPr/>
        </p:nvPicPr>
        <p:blipFill>
          <a:blip r:embed="rId4" cstate="print"/>
          <a:srcRect/>
          <a:stretch>
            <a:fillRect/>
          </a:stretch>
        </p:blipFill>
        <p:spPr bwMode="auto">
          <a:xfrm>
            <a:off x="5105400" y="2514600"/>
            <a:ext cx="2895599" cy="2895600"/>
          </a:xfrm>
          <a:prstGeom prst="rect">
            <a:avLst/>
          </a:prstGeom>
          <a:noFill/>
        </p:spPr>
      </p:pic>
      <p:sp>
        <p:nvSpPr>
          <p:cNvPr id="6" name="TextBox 5"/>
          <p:cNvSpPr txBox="1"/>
          <p:nvPr/>
        </p:nvSpPr>
        <p:spPr>
          <a:xfrm>
            <a:off x="1524000" y="5791200"/>
            <a:ext cx="6324600" cy="381000"/>
          </a:xfrm>
          <a:prstGeom prst="rect">
            <a:avLst/>
          </a:prstGeom>
          <a:noFill/>
        </p:spPr>
        <p:txBody>
          <a:bodyPr wrap="square" rtlCol="0">
            <a:spAutoFit/>
          </a:bodyPr>
          <a:lstStyle/>
          <a:p>
            <a:pPr algn="ctr"/>
            <a:r>
              <a:rPr lang="en-US" dirty="0" smtClean="0"/>
              <a:t>Both of these images are balanced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Proportion</a:t>
            </a:r>
            <a:endParaRPr lang="en-US" dirty="0"/>
          </a:p>
        </p:txBody>
      </p:sp>
      <p:sp>
        <p:nvSpPr>
          <p:cNvPr id="3" name="TextBox 2"/>
          <p:cNvSpPr txBox="1"/>
          <p:nvPr/>
        </p:nvSpPr>
        <p:spPr>
          <a:xfrm>
            <a:off x="1219200" y="1447800"/>
            <a:ext cx="7162800" cy="646331"/>
          </a:xfrm>
          <a:prstGeom prst="rect">
            <a:avLst/>
          </a:prstGeom>
          <a:noFill/>
        </p:spPr>
        <p:txBody>
          <a:bodyPr wrap="square" rtlCol="0">
            <a:spAutoFit/>
          </a:bodyPr>
          <a:lstStyle/>
          <a:p>
            <a:r>
              <a:rPr lang="en-US" dirty="0" smtClean="0"/>
              <a:t>Proportion is one of the principles of art which describes the size, location or amount of one thing compared to another.</a:t>
            </a:r>
            <a:endParaRPr lang="en-US" dirty="0"/>
          </a:p>
        </p:txBody>
      </p:sp>
      <p:pic>
        <p:nvPicPr>
          <p:cNvPr id="5122" name="Picture 2" descr="http://t1.gstatic.com/images?q=tbn:G-IV-aaL1h9_jM:http://homepage.mac.com/chuckrose1/blog/dusty.jpg&amp;t=1"/>
          <p:cNvPicPr>
            <a:picLocks noChangeAspect="1" noChangeArrowheads="1"/>
          </p:cNvPicPr>
          <p:nvPr/>
        </p:nvPicPr>
        <p:blipFill>
          <a:blip r:embed="rId2" cstate="print"/>
          <a:srcRect/>
          <a:stretch>
            <a:fillRect/>
          </a:stretch>
        </p:blipFill>
        <p:spPr bwMode="auto">
          <a:xfrm>
            <a:off x="762000" y="3810000"/>
            <a:ext cx="2514600" cy="2459213"/>
          </a:xfrm>
          <a:prstGeom prst="rect">
            <a:avLst/>
          </a:prstGeom>
          <a:noFill/>
        </p:spPr>
      </p:pic>
      <p:sp>
        <p:nvSpPr>
          <p:cNvPr id="5" name="TextBox 4"/>
          <p:cNvSpPr txBox="1"/>
          <p:nvPr/>
        </p:nvSpPr>
        <p:spPr>
          <a:xfrm>
            <a:off x="3733800" y="5562600"/>
            <a:ext cx="4495800" cy="923330"/>
          </a:xfrm>
          <a:prstGeom prst="rect">
            <a:avLst/>
          </a:prstGeom>
          <a:noFill/>
        </p:spPr>
        <p:txBody>
          <a:bodyPr wrap="square" rtlCol="0">
            <a:spAutoFit/>
          </a:bodyPr>
          <a:lstStyle/>
          <a:p>
            <a:r>
              <a:rPr lang="en-US" dirty="0" smtClean="0"/>
              <a:t>Here is an example of </a:t>
            </a:r>
            <a:r>
              <a:rPr lang="en-US" dirty="0" err="1" smtClean="0"/>
              <a:t>foreshorting</a:t>
            </a:r>
            <a:r>
              <a:rPr lang="en-US" dirty="0" smtClean="0"/>
              <a:t>. The dogs nose isn't really that big, but due to our perspective , it looks that way</a:t>
            </a:r>
            <a:endParaRPr lang="en-US" dirty="0"/>
          </a:p>
        </p:txBody>
      </p:sp>
      <p:pic>
        <p:nvPicPr>
          <p:cNvPr id="5124" name="Picture 4" descr="gLADIATOR">
            <a:hlinkClick r:id="rId3"/>
          </p:cNvPr>
          <p:cNvPicPr>
            <a:picLocks noChangeAspect="1" noChangeArrowheads="1"/>
          </p:cNvPicPr>
          <p:nvPr/>
        </p:nvPicPr>
        <p:blipFill>
          <a:blip r:embed="rId4" cstate="print"/>
          <a:srcRect/>
          <a:stretch>
            <a:fillRect/>
          </a:stretch>
        </p:blipFill>
        <p:spPr bwMode="auto">
          <a:xfrm>
            <a:off x="5105400" y="2133600"/>
            <a:ext cx="2819400" cy="2819400"/>
          </a:xfrm>
          <a:prstGeom prst="rect">
            <a:avLst/>
          </a:prstGeom>
          <a:noFill/>
        </p:spPr>
      </p:pic>
      <p:sp>
        <p:nvSpPr>
          <p:cNvPr id="7" name="TextBox 6"/>
          <p:cNvSpPr txBox="1"/>
          <p:nvPr/>
        </p:nvSpPr>
        <p:spPr>
          <a:xfrm>
            <a:off x="1752600" y="2362200"/>
            <a:ext cx="3124200" cy="646331"/>
          </a:xfrm>
          <a:prstGeom prst="rect">
            <a:avLst/>
          </a:prstGeom>
          <a:noFill/>
        </p:spPr>
        <p:txBody>
          <a:bodyPr wrap="square" rtlCol="0">
            <a:spAutoFit/>
          </a:bodyPr>
          <a:lstStyle/>
          <a:p>
            <a:r>
              <a:rPr lang="en-US" dirty="0" smtClean="0"/>
              <a:t>The proportions of this man is very accurate and realistic</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Variety</a:t>
            </a:r>
            <a:endParaRPr lang="en-US" dirty="0"/>
          </a:p>
        </p:txBody>
      </p:sp>
      <p:sp>
        <p:nvSpPr>
          <p:cNvPr id="4" name="TextBox 3"/>
          <p:cNvSpPr txBox="1"/>
          <p:nvPr/>
        </p:nvSpPr>
        <p:spPr>
          <a:xfrm>
            <a:off x="1066800" y="1600200"/>
            <a:ext cx="7315200" cy="923330"/>
          </a:xfrm>
          <a:prstGeom prst="rect">
            <a:avLst/>
          </a:prstGeom>
          <a:noFill/>
        </p:spPr>
        <p:txBody>
          <a:bodyPr wrap="square" rtlCol="0">
            <a:spAutoFit/>
          </a:bodyPr>
          <a:lstStyle/>
          <a:p>
            <a:r>
              <a:rPr lang="en-US" dirty="0" smtClean="0"/>
              <a:t>Variety occurs when an artist creates something that looks different from the rest of the artwork. An artist may use variety to make you look at a certain part or make the artwork more interesting</a:t>
            </a:r>
            <a:endParaRPr lang="en-US" dirty="0"/>
          </a:p>
        </p:txBody>
      </p:sp>
      <p:pic>
        <p:nvPicPr>
          <p:cNvPr id="4098" name="Picture 2" descr="Robot Santa">
            <a:hlinkClick r:id="rId2"/>
          </p:cNvPr>
          <p:cNvPicPr>
            <a:picLocks noChangeAspect="1" noChangeArrowheads="1"/>
          </p:cNvPicPr>
          <p:nvPr/>
        </p:nvPicPr>
        <p:blipFill>
          <a:blip r:embed="rId3" cstate="print"/>
          <a:srcRect/>
          <a:stretch>
            <a:fillRect/>
          </a:stretch>
        </p:blipFill>
        <p:spPr bwMode="auto">
          <a:xfrm>
            <a:off x="1828800" y="2514600"/>
            <a:ext cx="5333999" cy="3733800"/>
          </a:xfrm>
          <a:prstGeom prst="rect">
            <a:avLst/>
          </a:prstGeom>
          <a:noFill/>
        </p:spPr>
      </p:pic>
      <p:sp>
        <p:nvSpPr>
          <p:cNvPr id="5" name="TextBox 4"/>
          <p:cNvSpPr txBox="1"/>
          <p:nvPr/>
        </p:nvSpPr>
        <p:spPr>
          <a:xfrm>
            <a:off x="5791200" y="2667000"/>
            <a:ext cx="2667000" cy="369332"/>
          </a:xfrm>
          <a:prstGeom prst="rect">
            <a:avLst/>
          </a:prstGeom>
          <a:noFill/>
        </p:spPr>
        <p:txBody>
          <a:bodyPr wrap="square" rtlCol="0">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Emphasis</a:t>
            </a:r>
            <a:endParaRPr lang="en-US" dirty="0"/>
          </a:p>
        </p:txBody>
      </p:sp>
      <p:sp>
        <p:nvSpPr>
          <p:cNvPr id="3" name="TextBox 2"/>
          <p:cNvSpPr txBox="1"/>
          <p:nvPr/>
        </p:nvSpPr>
        <p:spPr>
          <a:xfrm>
            <a:off x="1143000" y="1447800"/>
            <a:ext cx="7010400" cy="923330"/>
          </a:xfrm>
          <a:prstGeom prst="rect">
            <a:avLst/>
          </a:prstGeom>
          <a:noFill/>
        </p:spPr>
        <p:txBody>
          <a:bodyPr wrap="square" rtlCol="0">
            <a:spAutoFit/>
          </a:bodyPr>
          <a:lstStyle/>
          <a:p>
            <a:r>
              <a:rPr lang="en-US" dirty="0" smtClean="0"/>
              <a:t>Artists use emphasis to make certain parts of their artwork stand out and grab your attention. The center of interest or focal point is the place the artist draws your eye to first.</a:t>
            </a:r>
            <a:endParaRPr lang="en-US" dirty="0"/>
          </a:p>
        </p:txBody>
      </p:sp>
      <p:sp>
        <p:nvSpPr>
          <p:cNvPr id="3074" name="AutoShape 2" descr="data:image/jpg;base64,/9j/4AAQSkZJRgABAQAAAQABAAD/2wCEAAkGBhMSEBQUEhMVFBQUDw8UFBQUEhQXFQ8UFRAVFBQQFRUXHCYeFxkkGRQUHy8gIycpLSwsFR4xNTAsNSYrLCkBCQoKDgwOGg8PGikcHBwpLCwsLCkpKSkpKiwpKSkpLCwsLCwsLCwpKSwsKSwpKSwsKSkpKiksKSkpLCwpKSksLP/AABEIAJgA5gMBIgACEQEDEQH/xAAcAAABBQEBAQAAAAAAAAAAAAACAAMEBQYBBwj/xAA+EAABAwEFBQYDBQcEAwAAAAABAAIRAwQFEiFhEzFBUXEGIoGRofAysdFCUsHh8RQjM2JygpIHFYPCk6Ky/8QAGQEAAwEBAQAAAAAAAAAAAAAAAAECBAMF/8QAIxEAAgICAgIDAQEBAAAAAAAAAAECEQMSITEEEyJBUWGxFP/aAAwDAQACEQMRAD8Acu+3cyr2zVA4fkPovPbqvFa67bXOaw9Gwj9puxDbQC+lDKh3jcyof+p13Lyy8LpqUXltRrmuG8HeNdRqveaFb3zTd7XFRtVPDWZMfC4ZPZ/S7h03K0zlLHfR8/8AveugngtR2s7BVbKcbf3lEnJ4EFs7m1B9k+hWWLY3z6KjO4tBEO5jyCBzHewEYeOXyR7QIuhEJ5IQbRTHRp5KK9moVJ2Ag5ONHRMIm1gOBTaAdNPogc33miFcH9UUT+pS5QDQcia/3KLYDmPVDsgOKdoZJYdD5qTTjXzUJhHM+X5qVSf7j81zYixovb90eL3BWthtDRwb/wCX6qhY53L5KfY3Z5j1+ii2M3tzW2kInD/mw/MrdXTeVEx3R/lS+q84uik0gdyfNbG67I/7NIeIK0QKpG4ZbGlvdb5Fv4FVttrv4Nnxd+Ch4bQ0ZU2jxA/BCbVUA75jofyXWyWiFardUG9g/wAnphtpa746bf8AJyetDg7iq63YWtmfFJugSvhD9VtnM9wCBnvVNa7wpsBDGgT5nxVbbr34Nyb89SqC0XjJ3rPKdmqOOuy1tV55pLOvtBPFJQUV9ltOFam5b2GQJXn1O8AMnee+OqsLPbCIIMjmOKGmJM9jsNtBCtKVpG6V5hc3aA5AlamlfAiZ5KLopI1j6Yc0hzQ5rgQ5pEhwIzBHELybt92EFn/fUc6DnQQT3qDicmOPFp4O8DwJ9SsVuDo6LlsszHNfTqd6nUBa4cw7lqN4Oi6JkyjtwfOwbqnWt1HkFd3/ANl30ar2GDheRMxiG8OjUQVSvshG+fCVZkdoRpajyCYqUhzTmzOvkfom3sPsIQhpwGqadCNw6LgPRWAATgJSS970Ad8UgPea4AughAx6m3QJ8A8lD2i6KugUtCJzXkfqpFnrmePmqtufJWd32YE74UtAai6HvMQH+H6rcXRVqiP4n+cfispc92kxhe7wW3uq7qmXff5n6K4pFovrM8kd7F41PzUundjX7x6yhsVieN+I/wBzld0aQAn6rqDM/e9yU6VJ1R2TWtLj4cPOB4rym877LnEcOXLRbL/UvtDiig0wGkOfqd7WnoM/ELyi21jiylx5Des2SVukasUKVskW28tVCZVxHJE5gIzEdd6k2GxQ3FzC5nRjICScqMSTIIXaGrty2GMY2m0tbhaAXAmZeRvKpGUXtPdPhwPgtLZbmxiS+AdwjPxncnx2cYOJJnfP4IUq4HptyZ2zXhB7wLTPh+SvKN99wieHyIKn17tYBJa07sX1Sf2ao1GmBhPAtMEJOmCi0X1w3/icBPALe0bOysxuKQQcQIMEGPI9CvDbO6pZauF5kT3XHj/KV6H2d7T4gBOamq4+iqst+1fZN1UNqNDXuDC17gIJAzY4jxI6QsNaezVcO+H1Xr113iCInUahM3hcrakupuwu34STgd5HurrFpdnDJBvk8p/22qwZtcejJ+ZUN4PFrh/wz+K9ItFN7RDqYy35qjttsaBBYAuloz6tHnl57uI60o/7KgrAfen+z81sb5a15yjzCpGXVJ/MI3BIpBTPJGKGhWyuq4A7M5NGgJOg4BThd1Iuh1E0xkIcczriiDKTkdPW2YA2dCGe8l6Ra+xjS2W4joMM+SzFquAA90u6R9AmnZDi0U9Cx4v0Cltunr5BXN2XE6RkT/a76Le3J2baQMVMeLCqSEeWi644O8gp93WMTu8zC9qs3ZOzcWDy/NTW9jrL9z1T1DgxPZ+i0R8PiSvRrlc2B8PgUrL2cot3N/8AYfRT6dkYzcI8fyVKNBwT21AoF42zKAo9vvltNpJOXz0Cyd63/jkTA+fVTPIkdIY2zI3zdL69ao6o8Ma6o8w3NzhiMZ7hkBzUWpZadNuFjQAPM6k8Sp1vvEKktNpB4rIbLItqoMeQ3iTGSdtLg1uEcAmWVg0F/HMD8Squ224ymhPgG1WnPJJRmMLs0kznZY2im8Zg568VGN7ubk/LSCn31Dz9VFrUZMzB+a5r+nPHk+rGK3aLR0dN6dsXaOCIPgVYWG102iKjQevFOV6NicPgaDor+JqUfuyU/BaqZBiY8VV3Wx1PJpJcxxBkzMHf5KRYXUqbu46NJy9U3a7S0V8bSZjONx9hT/Ak0uTb3NfDqTRVqu+KGjhru5fRay7+0LHAQR5ryCte2KkKUQ0ODjvJJAMdBmist5PpwWmR8lDtC3iz2e1/vWENcA7gTuOh01Xn9+sqsc4PaQRv7piMu8CN7cxnqpNw9qsUA5LTW6zU7ZSwuJY8B2zrM+OiXCDB4tPFvEcjBBGf6HqjJ8nlb64n9fouVrU1lMuMafXcpVtuxxDnRDm1X06gbJa2q054Sc4LS1w/qI4KlvDumkHbto0noHD34Lqc3icHTN32J7P/AA1rQSSc2Uz8NMHmOLjxK9BFCjUbhexp5yBu6rzqz3waZbiaAHOAaA/E4zulvDoFoO0VCrRDKgobYGMpGRjcS4gN8UrO7hRy/ruNma7BLqfdIE95gg5MPHeIB5LLVr6lhqNa15DmtcYHemcNSCJEw4EHcWHmvSbsu/b2csrMwNe3c13wmN7eGWkhedWjsxUoVLWwwQ3YYXHLb/E8FuR7+AERx5zvXXJzavgrR2zqtPdp0/8AEfRXt2duLQYkMA0aPos3Xu4aHkeeqYZZ3tPd+a6qZlkj1e7O05PxNnoArpvaWkN9N3k1eSWC1VW7/wD6V3Tvl+GXZN5k7+mUld4yvocMMpukjdV+29JgJwhoAklzmtA6ngq89s6j5caTWUs8Di+XVRweGjIN6nNeb9oL6dU2bZ/dmr3xnLobIBMxhMnKOCkWq+5G/h+C5Zskoujd/wA0caqS5/wvL1v0vMk/kqG1Xrqqi03iTxUCpaCVkv8ASXS6J9e3qBaLYU2IO9wRCzNP2m+LgFdnJyQD7UcDf6c/VQpxFWYu+RAfTH/KwfinGXFUDZD6TieArMLm6wCq5oHJMqryglrG/ZEu/qKSsG3DWH2J1BmVxNNoi0TTYR7KE2IeyrvZnkhNnPJcNjPoUpszeSA028h5K3fZdD5Jh9l0Pkq2K6Kqo1vAeii1OiuX2M8imzdxVKSK7KMg8lJs7yJndGefw/zfkrP/AGpDVuSWkTvHlnIKrZPs6Y6tWcsT8LgQd+eXEc1sruvrCyXGIC85Flr0ZGBz2AkgtE4OeQzhWVC1vLQarS1mUNMA1M/hLTmG85CPS2zZjg26NTYbb8U57Z7qjmkN+23ccOebWtOZkZblmO1lyPpnGJcxxDm1N8cmP+6RMDgVPsdoxGeM8oHgBkBAhaCzWwBsOzBBBBGTmkQQRxHVeh6ozil+HqZPFjlhXTROtV1UKLBVo09pWnKcMB3xAkkTvHEq9st6Wh1L97XoUnlrMLcg5rozbJdD2noI1WJvVrhSe2nVc1zXYmZYhhOR1kTkVJ7J3ZLQ11Fr5Hfe9kkzvOJ0ysMouLpmOeJQtP6NtcfaZz9ox4/eUoD+Uh2RB4ggqu7WWxtJtqfMnZENZMy8sBpHDwIcWmeQQG6KVicNnFMOa0YJJLjimc8yd6yF6X22rb3mBAxYnRJ7gAkc8wBruUNOT1OMI7S+IFajha0cQ1o8gAmG5cPTf0VxXs9KCXvc0nPcIHMEjLqVVW2206f8KTI+J2+DyjID1XaPjTT+Q14OTb5cIcrWplMCYc/Pu/Zb1+8dNypbbepdJJ08OSg2y1EnyP5KuqVeC02oqkblriVRJlqr4mHcSyHAmJAk44Plkm6NsJChMrkGfTn4HJTRYycT6EPE5sJwmnImDO8DQrPOOzMuRbuyTSpzBcYBMAcXdB+KuKdwY2tkhpw5gDeZJxE4uRHkq66uzdSo5zqxIGAYXSIJJGUcondyWzpMDWgA7gBJ3mBElZptQVLsyZ9YR17ZQO7MgfaHkPqgNxAcQfL6rSFcw9Fx9kjz2Zv/AGfkhfdTxuWlIPJA55+6fNV7ZkNMy7rA/VJaQ1v5Hei4n7ZE0x/CP5fM/Rdgch6oQ86eQRQVzNaFhS2KIM6ohGqBjRs2iE2MclJ2g1S2yA4Iv7EOSX7EFILigLCkTdDDrE08ln707JkkvomScyxxPePGHfgVpRQKdbSVxm49FwyST4PPKVrfSdheC1zTm0ggjw4K1F/AN5ncAtFeNzU6w/eNzG5wMOA5Yhw0KpanYsAHDVM/ZJaMuvPqtsPJX2eji8zVclVfN9uLIY6HMc2COcGfmpN3f6h2pjQ0tH9UeGYWadSc1xB3gkGeYyKm0qOIgDjTImNxIkeoHmurW/LOzTzu2a+le+2a+rXeQ8RnMZRk1nIZ7hzKz7LXLjUGRqccpzedI+IfJVjQ8GHNIMb5y6gc/qpDM6bmjItcS2SOWLBlxlpUY8ersrDH1u33yPV75c5mF3AtnP4h+HRMVLxJPmoLmEmQJGnIq6uzsnUqgOc4U2z9qSSOYAVyyV2GTO12Vj60+c/VMsoueYaCSTkACT6Lf2XslZ2R3S883uJB/tGStKdnDRDQGjk0AfJZpeQvowz8i+jI3V2RMh1fIfcHxH+ojIDTf0WnoWRjBDWho5AAKREIC/osspuXZlnNy7O7P3K4aa5tui6LQuZy4AcxNmdFI2yEnRBDSGNqlt0Tmjl6pt1MeymS0w9ukmSxJMnkfBPsIg0pvbdUsR1V0dbHsJ5pCeabAK7ij9UqGOB55pxp1Uf9ojj6oHWpFDuiwHgiJ6KpNoPNJtZ33kUPYsyei4FDZaTzTzapSaKsfw6oXU9UG0PNd2h9hIZi+19kiuyBG0YXOI+24Own0hU9gcQ85x38vlu8F6Hetho1aTTUaS+ma2AhxEYm4hluOYPkvPqBh5dwxA+q9HC7ij0PGn1/DlqpkOqGd7mzy3zPRTLopAmeAAnoInKd8H3mgt9oYMQb3se4fiUdibgAbxcAT03gfM+S7m6UY78E+4rCHWltJg/iV6bGYsomBJ5c1rWd3IZgZTETGUxwWe7HFz7e19PANk2q8OqTgBbTc5znQCYAB3cwtJA5e+Sx+TLpGDzZcqK6CDh7CIgJqQiaQsZgEaaE007hHNcNPVADOx1QmgdE45mqad19UEtBNolGKBUcuPP1SBKCaHKlIqNUHvNP4k092o9+CBNEdxHuUkThr6n6JKiB5tGOEeCORzVZ+3a+q6LQroexPNTVAZ1UXalIvKVBY8+nqUw6nqgJKGSqoB1gHNSGHp5KOxydDwkykSm1OnkEe36eih7YJt9fRKirLH9pC62sqrbHknmVilqLYnvM71jbwu80XuJ+Evlp4EcRoc1p9vqmn1J18B8leObgdceZ43aMk2k3EXmIG4fe68gmKlqLjhZ3nuyJGvAarR3jc7Ko3BruDgBno4DeENw3NsjjeO9uaN+Hm7qtXuWtm5eVFxb6f4WFzXYKDRBz2ZDgBliJBcZ47gPBWjSmA5GHLDOTm7ZhnklN2yRhCRhNbRI1D7KgmxzHqu4zqmg/p5osSBWGT7hNuXS5ASUwAcg8U7hKbdT1TJBM80BB5pFp9lCZTRItnqkuS5JOhcFXi0XcRREBLH7hdSAQ480sbk6K/uAkanuAgqgWvKdZTlcb7yT1OEmNINtBdNMBFjC4aoUlUNOhNyE6ShLPcoECCiFRBA9lcxD2UCHttp80tr7hNB4XdqPYSCx3anmibUTba3uE42p7hIEOtqhFtR7Cbz5pbPVSVY5tD7hdDj7hAGjVECEiQwfcroegDx7C7jCkaC2o5rm1H3k25+ib2p0VIdkkVRzXDVHsqKXnRA55VCciS6ohxqGajkhWKdEWTA4c/QpKKKySAshGoNEsWiSS7gdBXWykkkMfph3D5J9uLn6JJKGWhOJTLifZSSQJgkICOqSSYUCY5HyKEOHL5pJIEFjHJEH6JJJMSQbXaFOtKSSkY4HIg/VJJSILGVw1CkkgBByIQkkpYjsBA52g80kkFDbqxHLzQGpK4krJZzCubIpJJki2S6kkgKP/2Q=="/>
          <p:cNvSpPr>
            <a:spLocks noChangeAspect="1" noChangeArrowheads="1"/>
          </p:cNvSpPr>
          <p:nvPr/>
        </p:nvSpPr>
        <p:spPr bwMode="auto">
          <a:xfrm>
            <a:off x="155575" y="-693738"/>
            <a:ext cx="2190750" cy="1447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g;base64,/9j/4AAQSkZJRgABAQAAAQABAAD/2wCEAAkGBhMSEBQUEhMVFBQUDw8UFBQUEhQXFQ8UFRAVFBQQFRUXHCYeFxkkGRQUHy8gIycpLSwsFR4xNTAsNSYrLCkBCQoKDgwOGg8PGikcHBwpLCwsLCkpKSkpKiwpKSkpLCwsLCwsLCwpKSwsKSwpKSwsKSkpKiksKSkpLCwpKSksLP/AABEIAJgA5gMBIgACEQEDEQH/xAAcAAABBQEBAQAAAAAAAAAAAAACAAMEBQYBBwj/xAA+EAABAwEFBQYDBQcEAwAAAAABAAIRAwQFEiFhEzFBUXEGIoGRofAysdFCUsHh8RQjM2JygpIHFYPCk6Ky/8QAGQEAAwEBAQAAAAAAAAAAAAAAAAECBAMF/8QAIxEAAgICAgIDAQEBAAAAAAAAAAECEQMSITEEEyJBUWGxFP/aAAwDAQACEQMRAD8Acu+3cyr2zVA4fkPovPbqvFa67bXOaw9Gwj9puxDbQC+lDKh3jcyof+p13Lyy8LpqUXltRrmuG8HeNdRqveaFb3zTd7XFRtVPDWZMfC4ZPZ/S7h03K0zlLHfR8/8AveugngtR2s7BVbKcbf3lEnJ4EFs7m1B9k+hWWLY3z6KjO4tBEO5jyCBzHewEYeOXyR7QIuhEJ5IQbRTHRp5KK9moVJ2Ag5ONHRMIm1gOBTaAdNPogc33miFcH9UUT+pS5QDQcia/3KLYDmPVDsgOKdoZJYdD5qTTjXzUJhHM+X5qVSf7j81zYixovb90eL3BWthtDRwb/wCX6qhY53L5KfY3Z5j1+ii2M3tzW2kInD/mw/MrdXTeVEx3R/lS+q84uik0gdyfNbG67I/7NIeIK0QKpG4ZbGlvdb5Fv4FVttrv4Nnxd+Ch4bQ0ZU2jxA/BCbVUA75jofyXWyWiFardUG9g/wAnphtpa746bf8AJyetDg7iq63YWtmfFJugSvhD9VtnM9wCBnvVNa7wpsBDGgT5nxVbbr34Nyb89SqC0XjJ3rPKdmqOOuy1tV55pLOvtBPFJQUV9ltOFam5b2GQJXn1O8AMnee+OqsLPbCIIMjmOKGmJM9jsNtBCtKVpG6V5hc3aA5AlamlfAiZ5KLopI1j6Yc0hzQ5rgQ5pEhwIzBHELybt92EFn/fUc6DnQQT3qDicmOPFp4O8DwJ9SsVuDo6LlsszHNfTqd6nUBa4cw7lqN4Oi6JkyjtwfOwbqnWt1HkFd3/ANl30ar2GDheRMxiG8OjUQVSvshG+fCVZkdoRpajyCYqUhzTmzOvkfom3sPsIQhpwGqadCNw6LgPRWAATgJSS970Ad8UgPea4AughAx6m3QJ8A8lD2i6KugUtCJzXkfqpFnrmePmqtufJWd32YE74UtAai6HvMQH+H6rcXRVqiP4n+cfispc92kxhe7wW3uq7qmXff5n6K4pFovrM8kd7F41PzUundjX7x6yhsVieN+I/wBzld0aQAn6rqDM/e9yU6VJ1R2TWtLj4cPOB4rym877LnEcOXLRbL/UvtDiig0wGkOfqd7WnoM/ELyi21jiylx5Des2SVukasUKVskW28tVCZVxHJE5gIzEdd6k2GxQ3FzC5nRjICScqMSTIIXaGrty2GMY2m0tbhaAXAmZeRvKpGUXtPdPhwPgtLZbmxiS+AdwjPxncnx2cYOJJnfP4IUq4HptyZ2zXhB7wLTPh+SvKN99wieHyIKn17tYBJa07sX1Sf2ao1GmBhPAtMEJOmCi0X1w3/icBPALe0bOysxuKQQcQIMEGPI9CvDbO6pZauF5kT3XHj/KV6H2d7T4gBOamq4+iqst+1fZN1UNqNDXuDC17gIJAzY4jxI6QsNaezVcO+H1Xr113iCInUahM3hcrakupuwu34STgd5HurrFpdnDJBvk8p/22qwZtcejJ+ZUN4PFrh/wz+K9ItFN7RDqYy35qjttsaBBYAuloz6tHnl57uI60o/7KgrAfen+z81sb5a15yjzCpGXVJ/MI3BIpBTPJGKGhWyuq4A7M5NGgJOg4BThd1Iuh1E0xkIcczriiDKTkdPW2YA2dCGe8l6Ra+xjS2W4joMM+SzFquAA90u6R9AmnZDi0U9Cx4v0Cltunr5BXN2XE6RkT/a76Le3J2baQMVMeLCqSEeWi644O8gp93WMTu8zC9qs3ZOzcWDy/NTW9jrL9z1T1DgxPZ+i0R8PiSvRrlc2B8PgUrL2cot3N/8AYfRT6dkYzcI8fyVKNBwT21AoF42zKAo9vvltNpJOXz0Cyd63/jkTA+fVTPIkdIY2zI3zdL69ao6o8Ma6o8w3NzhiMZ7hkBzUWpZadNuFjQAPM6k8Sp1vvEKktNpB4rIbLItqoMeQ3iTGSdtLg1uEcAmWVg0F/HMD8Squ224ymhPgG1WnPJJRmMLs0kznZY2im8Zg568VGN7ubk/LSCn31Dz9VFrUZMzB+a5r+nPHk+rGK3aLR0dN6dsXaOCIPgVYWG102iKjQevFOV6NicPgaDor+JqUfuyU/BaqZBiY8VV3Wx1PJpJcxxBkzMHf5KRYXUqbu46NJy9U3a7S0V8bSZjONx9hT/Ak0uTb3NfDqTRVqu+KGjhru5fRay7+0LHAQR5ryCte2KkKUQ0ODjvJJAMdBmist5PpwWmR8lDtC3iz2e1/vWENcA7gTuOh01Xn9+sqsc4PaQRv7piMu8CN7cxnqpNw9qsUA5LTW6zU7ZSwuJY8B2zrM+OiXCDB4tPFvEcjBBGf6HqjJ8nlb64n9fouVrU1lMuMafXcpVtuxxDnRDm1X06gbJa2q054Sc4LS1w/qI4KlvDumkHbto0noHD34Lqc3icHTN32J7P/AA1rQSSc2Uz8NMHmOLjxK9BFCjUbhexp5yBu6rzqz3waZbiaAHOAaA/E4zulvDoFoO0VCrRDKgobYGMpGRjcS4gN8UrO7hRy/ruNma7BLqfdIE95gg5MPHeIB5LLVr6lhqNa15DmtcYHemcNSCJEw4EHcWHmvSbsu/b2csrMwNe3c13wmN7eGWkhedWjsxUoVLWwwQ3YYXHLb/E8FuR7+AERx5zvXXJzavgrR2zqtPdp0/8AEfRXt2duLQYkMA0aPos3Xu4aHkeeqYZZ3tPd+a6qZlkj1e7O05PxNnoArpvaWkN9N3k1eSWC1VW7/wD6V3Tvl+GXZN5k7+mUld4yvocMMpukjdV+29JgJwhoAklzmtA6ngq89s6j5caTWUs8Di+XVRweGjIN6nNeb9oL6dU2bZ/dmr3xnLobIBMxhMnKOCkWq+5G/h+C5Zskoujd/wA0caqS5/wvL1v0vMk/kqG1Xrqqi03iTxUCpaCVkv8ASXS6J9e3qBaLYU2IO9wRCzNP2m+LgFdnJyQD7UcDf6c/VQpxFWYu+RAfTH/KwfinGXFUDZD6TieArMLm6wCq5oHJMqryglrG/ZEu/qKSsG3DWH2J1BmVxNNoi0TTYR7KE2IeyrvZnkhNnPJcNjPoUpszeSA028h5K3fZdD5Jh9l0Pkq2K6Kqo1vAeii1OiuX2M8imzdxVKSK7KMg8lJs7yJndGefw/zfkrP/AGpDVuSWkTvHlnIKrZPs6Y6tWcsT8LgQd+eXEc1sruvrCyXGIC85Flr0ZGBz2AkgtE4OeQzhWVC1vLQarS1mUNMA1M/hLTmG85CPS2zZjg26NTYbb8U57Z7qjmkN+23ccOebWtOZkZblmO1lyPpnGJcxxDm1N8cmP+6RMDgVPsdoxGeM8oHgBkBAhaCzWwBsOzBBBBGTmkQQRxHVeh6ozil+HqZPFjlhXTROtV1UKLBVo09pWnKcMB3xAkkTvHEq9st6Wh1L97XoUnlrMLcg5rozbJdD2noI1WJvVrhSe2nVc1zXYmZYhhOR1kTkVJ7J3ZLQ11Fr5Hfe9kkzvOJ0ysMouLpmOeJQtP6NtcfaZz9ox4/eUoD+Uh2RB4ggqu7WWxtJtqfMnZENZMy8sBpHDwIcWmeQQG6KVicNnFMOa0YJJLjimc8yd6yF6X22rb3mBAxYnRJ7gAkc8wBruUNOT1OMI7S+IFajha0cQ1o8gAmG5cPTf0VxXs9KCXvc0nPcIHMEjLqVVW2206f8KTI+J2+DyjID1XaPjTT+Q14OTb5cIcrWplMCYc/Pu/Zb1+8dNypbbepdJJ08OSg2y1EnyP5KuqVeC02oqkblriVRJlqr4mHcSyHAmJAk44Plkm6NsJChMrkGfTn4HJTRYycT6EPE5sJwmnImDO8DQrPOOzMuRbuyTSpzBcYBMAcXdB+KuKdwY2tkhpw5gDeZJxE4uRHkq66uzdSo5zqxIGAYXSIJJGUcondyWzpMDWgA7gBJ3mBElZptQVLsyZ9YR17ZQO7MgfaHkPqgNxAcQfL6rSFcw9Fx9kjz2Zv/AGfkhfdTxuWlIPJA55+6fNV7ZkNMy7rA/VJaQ1v5Hei4n7ZE0x/CP5fM/Rdgch6oQ86eQRQVzNaFhS2KIM6ohGqBjRs2iE2MclJ2g1S2yA4Iv7EOSX7EFILigLCkTdDDrE08ln707JkkvomScyxxPePGHfgVpRQKdbSVxm49FwyST4PPKVrfSdheC1zTm0ggjw4K1F/AN5ncAtFeNzU6w/eNzG5wMOA5Yhw0KpanYsAHDVM/ZJaMuvPqtsPJX2eji8zVclVfN9uLIY6HMc2COcGfmpN3f6h2pjQ0tH9UeGYWadSc1xB3gkGeYyKm0qOIgDjTImNxIkeoHmurW/LOzTzu2a+le+2a+rXeQ8RnMZRk1nIZ7hzKz7LXLjUGRqccpzedI+IfJVjQ8GHNIMb5y6gc/qpDM6bmjItcS2SOWLBlxlpUY8ersrDH1u33yPV75c5mF3AtnP4h+HRMVLxJPmoLmEmQJGnIq6uzsnUqgOc4U2z9qSSOYAVyyV2GTO12Vj60+c/VMsoueYaCSTkACT6Lf2XslZ2R3S883uJB/tGStKdnDRDQGjk0AfJZpeQvowz8i+jI3V2RMh1fIfcHxH+ojIDTf0WnoWRjBDWho5AAKREIC/osspuXZlnNy7O7P3K4aa5tui6LQuZy4AcxNmdFI2yEnRBDSGNqlt0Tmjl6pt1MeymS0w9ukmSxJMnkfBPsIg0pvbdUsR1V0dbHsJ5pCeabAK7ij9UqGOB55pxp1Uf9ojj6oHWpFDuiwHgiJ6KpNoPNJtZ33kUPYsyei4FDZaTzTzapSaKsfw6oXU9UG0PNd2h9hIZi+19kiuyBG0YXOI+24Own0hU9gcQ85x38vlu8F6Hetho1aTTUaS+ma2AhxEYm4hluOYPkvPqBh5dwxA+q9HC7ij0PGn1/DlqpkOqGd7mzy3zPRTLopAmeAAnoInKd8H3mgt9oYMQb3se4fiUdibgAbxcAT03gfM+S7m6UY78E+4rCHWltJg/iV6bGYsomBJ5c1rWd3IZgZTETGUxwWe7HFz7e19PANk2q8OqTgBbTc5znQCYAB3cwtJA5e+Sx+TLpGDzZcqK6CDh7CIgJqQiaQsZgEaaE007hHNcNPVADOx1QmgdE45mqad19UEtBNolGKBUcuPP1SBKCaHKlIqNUHvNP4k092o9+CBNEdxHuUkThr6n6JKiB5tGOEeCORzVZ+3a+q6LQroexPNTVAZ1UXalIvKVBY8+nqUw6nqgJKGSqoB1gHNSGHp5KOxydDwkykSm1OnkEe36eih7YJt9fRKirLH9pC62sqrbHknmVilqLYnvM71jbwu80XuJ+Evlp4EcRoc1p9vqmn1J18B8leObgdceZ43aMk2k3EXmIG4fe68gmKlqLjhZ3nuyJGvAarR3jc7Ko3BruDgBno4DeENw3NsjjeO9uaN+Hm7qtXuWtm5eVFxb6f4WFzXYKDRBz2ZDgBliJBcZ47gPBWjSmA5GHLDOTm7ZhnklN2yRhCRhNbRI1D7KgmxzHqu4zqmg/p5osSBWGT7hNuXS5ASUwAcg8U7hKbdT1TJBM80BB5pFp9lCZTRItnqkuS5JOhcFXi0XcRREBLH7hdSAQ480sbk6K/uAkanuAgqgWvKdZTlcb7yT1OEmNINtBdNMBFjC4aoUlUNOhNyE6ShLPcoECCiFRBA9lcxD2UCHttp80tr7hNB4XdqPYSCx3anmibUTba3uE42p7hIEOtqhFtR7Cbz5pbPVSVY5tD7hdDj7hAGjVECEiQwfcroegDx7C7jCkaC2o5rm1H3k25+ib2p0VIdkkVRzXDVHsqKXnRA55VCciS6ohxqGajkhWKdEWTA4c/QpKKKySAshGoNEsWiSS7gdBXWykkkMfph3D5J9uLn6JJKGWhOJTLifZSSQJgkICOqSSYUCY5HyKEOHL5pJIEFjHJEH6JJJMSQbXaFOtKSSkY4HIg/VJJSILGVw1CkkgBByIQkkpYjsBA52g80kkFDbqxHLzQGpK4krJZzCubIpJJki2S6kkgKP/2Q=="/>
          <p:cNvSpPr>
            <a:spLocks noChangeAspect="1" noChangeArrowheads="1"/>
          </p:cNvSpPr>
          <p:nvPr/>
        </p:nvSpPr>
        <p:spPr bwMode="auto">
          <a:xfrm>
            <a:off x="155575" y="-693738"/>
            <a:ext cx="2190750" cy="1447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8" name="Picture 6" descr="http://www.friedmanarchives.com/Children/Louisa%20in%20the%20air%20blurred%20background%20288%20pixels%2072%20dpi.jpg"/>
          <p:cNvPicPr>
            <a:picLocks noChangeAspect="1" noChangeArrowheads="1"/>
          </p:cNvPicPr>
          <p:nvPr/>
        </p:nvPicPr>
        <p:blipFill>
          <a:blip r:embed="rId2" cstate="print"/>
          <a:srcRect/>
          <a:stretch>
            <a:fillRect/>
          </a:stretch>
        </p:blipFill>
        <p:spPr bwMode="auto">
          <a:xfrm>
            <a:off x="3200400" y="2667000"/>
            <a:ext cx="4876800" cy="3234268"/>
          </a:xfrm>
          <a:prstGeom prst="rect">
            <a:avLst/>
          </a:prstGeom>
          <a:noFill/>
        </p:spPr>
      </p:pic>
      <p:sp>
        <p:nvSpPr>
          <p:cNvPr id="7" name="TextBox 6"/>
          <p:cNvSpPr txBox="1"/>
          <p:nvPr/>
        </p:nvSpPr>
        <p:spPr>
          <a:xfrm>
            <a:off x="1295400" y="2667000"/>
            <a:ext cx="1447800" cy="2308324"/>
          </a:xfrm>
          <a:prstGeom prst="rect">
            <a:avLst/>
          </a:prstGeom>
          <a:noFill/>
        </p:spPr>
        <p:txBody>
          <a:bodyPr wrap="square" rtlCol="0">
            <a:spAutoFit/>
          </a:bodyPr>
          <a:lstStyle/>
          <a:p>
            <a:r>
              <a:rPr lang="en-US" dirty="0" smtClean="0"/>
              <a:t>The crisp girl over the blurred background emphasizes movement and the focal point.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Harmony</a:t>
            </a:r>
            <a:endParaRPr lang="en-US" dirty="0"/>
          </a:p>
        </p:txBody>
      </p:sp>
      <p:sp>
        <p:nvSpPr>
          <p:cNvPr id="3" name="TextBox 2"/>
          <p:cNvSpPr txBox="1"/>
          <p:nvPr/>
        </p:nvSpPr>
        <p:spPr>
          <a:xfrm>
            <a:off x="990600" y="1752600"/>
            <a:ext cx="7162800" cy="923330"/>
          </a:xfrm>
          <a:prstGeom prst="rect">
            <a:avLst/>
          </a:prstGeom>
          <a:noFill/>
        </p:spPr>
        <p:txBody>
          <a:bodyPr wrap="square" rtlCol="0">
            <a:spAutoFit/>
          </a:bodyPr>
          <a:lstStyle/>
          <a:p>
            <a:r>
              <a:rPr lang="en-US" dirty="0" smtClean="0"/>
              <a:t>Harmony brings together a composition with similar units.  If your composition was using wavy lines and organic shapes you would stay with those types of lines and not put in just one geometric shape</a:t>
            </a:r>
            <a:endParaRPr lang="en-US" dirty="0"/>
          </a:p>
        </p:txBody>
      </p:sp>
      <p:pic>
        <p:nvPicPr>
          <p:cNvPr id="2050" name="Picture 2" descr="http://www.za3tar.net/wp-content/uploads/2007/10/flesh-in-harmony.jpg"/>
          <p:cNvPicPr>
            <a:picLocks noChangeAspect="1" noChangeArrowheads="1"/>
          </p:cNvPicPr>
          <p:nvPr/>
        </p:nvPicPr>
        <p:blipFill>
          <a:blip r:embed="rId2" cstate="print"/>
          <a:srcRect/>
          <a:stretch>
            <a:fillRect/>
          </a:stretch>
        </p:blipFill>
        <p:spPr bwMode="auto">
          <a:xfrm>
            <a:off x="1524000" y="3124200"/>
            <a:ext cx="2021516" cy="2667000"/>
          </a:xfrm>
          <a:prstGeom prst="rect">
            <a:avLst/>
          </a:prstGeom>
          <a:noFill/>
        </p:spPr>
      </p:pic>
      <p:sp>
        <p:nvSpPr>
          <p:cNvPr id="5" name="TextBox 4"/>
          <p:cNvSpPr txBox="1"/>
          <p:nvPr/>
        </p:nvSpPr>
        <p:spPr>
          <a:xfrm>
            <a:off x="4495800" y="3200400"/>
            <a:ext cx="3429000" cy="1477328"/>
          </a:xfrm>
          <a:prstGeom prst="rect">
            <a:avLst/>
          </a:prstGeom>
          <a:noFill/>
        </p:spPr>
        <p:txBody>
          <a:bodyPr wrap="square" rtlCol="0">
            <a:spAutoFit/>
          </a:bodyPr>
          <a:lstStyle/>
          <a:p>
            <a:r>
              <a:rPr lang="en-US" dirty="0" smtClean="0"/>
              <a:t>The entire picture is random and changing, but the techniques are in sync with each other. Also the colors are harmonious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Unity</a:t>
            </a:r>
            <a:endParaRPr lang="en-US" dirty="0"/>
          </a:p>
        </p:txBody>
      </p:sp>
      <p:sp>
        <p:nvSpPr>
          <p:cNvPr id="3" name="TextBox 2"/>
          <p:cNvSpPr txBox="1"/>
          <p:nvPr/>
        </p:nvSpPr>
        <p:spPr>
          <a:xfrm>
            <a:off x="1066800" y="1371600"/>
            <a:ext cx="7239000" cy="646331"/>
          </a:xfrm>
          <a:prstGeom prst="rect">
            <a:avLst/>
          </a:prstGeom>
          <a:noFill/>
        </p:spPr>
        <p:txBody>
          <a:bodyPr wrap="square" rtlCol="0">
            <a:spAutoFit/>
          </a:bodyPr>
          <a:lstStyle/>
          <a:p>
            <a:r>
              <a:rPr lang="en-US" dirty="0" smtClean="0"/>
              <a:t>Unity is the feeling that everything in the work of art works together and looks like it fits</a:t>
            </a:r>
            <a:endParaRPr lang="en-US" dirty="0"/>
          </a:p>
        </p:txBody>
      </p:sp>
      <p:pic>
        <p:nvPicPr>
          <p:cNvPr id="1026" name="Picture 2" descr="Poison">
            <a:hlinkClick r:id="rId2"/>
          </p:cNvPr>
          <p:cNvPicPr>
            <a:picLocks noChangeAspect="1" noChangeArrowheads="1"/>
          </p:cNvPicPr>
          <p:nvPr/>
        </p:nvPicPr>
        <p:blipFill>
          <a:blip r:embed="rId3" cstate="print"/>
          <a:srcRect/>
          <a:stretch>
            <a:fillRect/>
          </a:stretch>
        </p:blipFill>
        <p:spPr bwMode="auto">
          <a:xfrm>
            <a:off x="2209800" y="2209800"/>
            <a:ext cx="4286250" cy="3124201"/>
          </a:xfrm>
          <a:prstGeom prst="rect">
            <a:avLst/>
          </a:prstGeom>
          <a:noFill/>
        </p:spPr>
      </p:pic>
      <p:sp>
        <p:nvSpPr>
          <p:cNvPr id="5" name="TextBox 4"/>
          <p:cNvSpPr txBox="1"/>
          <p:nvPr/>
        </p:nvSpPr>
        <p:spPr>
          <a:xfrm>
            <a:off x="990600" y="5715000"/>
            <a:ext cx="6858000" cy="646331"/>
          </a:xfrm>
          <a:prstGeom prst="rect">
            <a:avLst/>
          </a:prstGeom>
          <a:noFill/>
        </p:spPr>
        <p:txBody>
          <a:bodyPr wrap="square" rtlCol="0">
            <a:spAutoFit/>
          </a:bodyPr>
          <a:lstStyle/>
          <a:p>
            <a:pPr algn="ctr"/>
            <a:r>
              <a:rPr lang="en-US" dirty="0" smtClean="0"/>
              <a:t>The mood, the colors and the form of the picture all work together for a overall sense of unity.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Elements</a:t>
            </a:r>
            <a:endParaRPr lang="en-US" dirty="0"/>
          </a:p>
        </p:txBody>
      </p:sp>
      <p:sp>
        <p:nvSpPr>
          <p:cNvPr id="3" name="TextBox 2"/>
          <p:cNvSpPr txBox="1"/>
          <p:nvPr/>
        </p:nvSpPr>
        <p:spPr>
          <a:xfrm>
            <a:off x="2286000" y="1981200"/>
            <a:ext cx="2209800" cy="3539430"/>
          </a:xfrm>
          <a:prstGeom prst="rect">
            <a:avLst/>
          </a:prstGeom>
          <a:noFill/>
        </p:spPr>
        <p:txBody>
          <a:bodyPr wrap="square" rtlCol="0">
            <a:spAutoFit/>
          </a:bodyPr>
          <a:lstStyle/>
          <a:p>
            <a:r>
              <a:rPr lang="en-US" sz="2800" dirty="0" smtClean="0"/>
              <a:t>Line</a:t>
            </a:r>
          </a:p>
          <a:p>
            <a:endParaRPr lang="en-US" sz="2800" dirty="0" smtClean="0"/>
          </a:p>
          <a:p>
            <a:r>
              <a:rPr lang="en-US" sz="2800" dirty="0" smtClean="0"/>
              <a:t>Shape</a:t>
            </a:r>
          </a:p>
          <a:p>
            <a:endParaRPr lang="en-US" sz="2800" dirty="0" smtClean="0"/>
          </a:p>
          <a:p>
            <a:r>
              <a:rPr lang="en-US" sz="2800" dirty="0" smtClean="0"/>
              <a:t>Form</a:t>
            </a:r>
          </a:p>
          <a:p>
            <a:endParaRPr lang="en-US" sz="2800" dirty="0" smtClean="0"/>
          </a:p>
          <a:p>
            <a:r>
              <a:rPr lang="en-US" sz="2800" dirty="0" smtClean="0"/>
              <a:t>Space</a:t>
            </a:r>
          </a:p>
          <a:p>
            <a:endParaRPr lang="en-US" sz="2800" dirty="0" smtClean="0"/>
          </a:p>
        </p:txBody>
      </p:sp>
      <p:sp>
        <p:nvSpPr>
          <p:cNvPr id="5" name="TextBox 4"/>
          <p:cNvSpPr txBox="1"/>
          <p:nvPr/>
        </p:nvSpPr>
        <p:spPr>
          <a:xfrm>
            <a:off x="5257800" y="2438400"/>
            <a:ext cx="2057400" cy="2246769"/>
          </a:xfrm>
          <a:prstGeom prst="rect">
            <a:avLst/>
          </a:prstGeom>
          <a:noFill/>
        </p:spPr>
        <p:txBody>
          <a:bodyPr wrap="square" rtlCol="0">
            <a:spAutoFit/>
          </a:bodyPr>
          <a:lstStyle/>
          <a:p>
            <a:r>
              <a:rPr lang="en-US" sz="2800" dirty="0" smtClean="0"/>
              <a:t>Color</a:t>
            </a:r>
          </a:p>
          <a:p>
            <a:endParaRPr lang="en-US" sz="2800" dirty="0" smtClean="0"/>
          </a:p>
          <a:p>
            <a:r>
              <a:rPr lang="en-US" sz="2800" dirty="0" smtClean="0"/>
              <a:t>Value</a:t>
            </a:r>
          </a:p>
          <a:p>
            <a:endParaRPr lang="en-US" sz="2800" dirty="0" smtClean="0"/>
          </a:p>
          <a:p>
            <a:r>
              <a:rPr lang="en-US" sz="2800" dirty="0" smtClean="0"/>
              <a:t>Texture</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Line</a:t>
            </a:r>
            <a:endParaRPr lang="en-US" dirty="0"/>
          </a:p>
        </p:txBody>
      </p:sp>
      <p:sp>
        <p:nvSpPr>
          <p:cNvPr id="3" name="TextBox 2"/>
          <p:cNvSpPr txBox="1"/>
          <p:nvPr/>
        </p:nvSpPr>
        <p:spPr>
          <a:xfrm>
            <a:off x="990600" y="1447800"/>
            <a:ext cx="7162800" cy="2308324"/>
          </a:xfrm>
          <a:prstGeom prst="rect">
            <a:avLst/>
          </a:prstGeom>
          <a:noFill/>
        </p:spPr>
        <p:txBody>
          <a:bodyPr wrap="square" rtlCol="0">
            <a:spAutoFit/>
          </a:bodyPr>
          <a:lstStyle/>
          <a:p>
            <a:r>
              <a:rPr lang="en-US" dirty="0" smtClean="0"/>
              <a:t>Lines are the marks left by the painting tools which define the edges of objects in artwork. Their shape and thickness may express movement or tone</a:t>
            </a:r>
          </a:p>
          <a:p>
            <a:endParaRPr lang="en-US" dirty="0" smtClean="0"/>
          </a:p>
          <a:p>
            <a:r>
              <a:rPr lang="en-US" dirty="0" smtClean="0"/>
              <a:t>.A point pulled through space</a:t>
            </a:r>
          </a:p>
          <a:p>
            <a:r>
              <a:rPr lang="en-US" dirty="0" smtClean="0"/>
              <a:t>.Values meeting can create lines</a:t>
            </a:r>
          </a:p>
          <a:p>
            <a:r>
              <a:rPr lang="en-US" dirty="0" smtClean="0"/>
              <a:t>.Can empathizes movement</a:t>
            </a:r>
          </a:p>
          <a:p>
            <a:endParaRPr lang="en-US" dirty="0"/>
          </a:p>
        </p:txBody>
      </p:sp>
      <p:sp>
        <p:nvSpPr>
          <p:cNvPr id="17410" name="AutoShape 2" descr="data:image/jpg;base64,/9j/4AAQSkZJRgABAQAAAQABAAD/2wBDAAkGBwgHBgkIBwgKCgkLDRYPDQwMDRsUFRAWIB0iIiAdHx8kKDQsJCYxJx8fLT0tMTU3Ojo6Iys/RD84QzQ5Ojf/2wBDAQoKCg0MDRoPDxo3JR8lNzc3Nzc3Nzc3Nzc3Nzc3Nzc3Nzc3Nzc3Nzc3Nzc3Nzc3Nzc3Nzc3Nzc3Nzc3Nzc3Nzf/wAARCACrAKMDASIAAhEBAxEB/8QAHAABAAICAwEAAAAAAAAAAAAAAAYHBAUBAgMI/8QAQRAAAQMDAgQEAwYDBwEJAAAAAQIDBAAFEQYhBxIxQRMiUWEUMnEVI0KBkaEWUnIzNGKSscHwRCQ3Q1NjZMPh8f/EABQBAQAAAAAAAAAAAAAAAAAAAAD/xAAUEQEAAAAAAAAAAAAAAAAAAAAA/9oADAMBAAIRAxEAPwC8aUpQKUpQKUpQKUrzedSy2txYPKhJUcDJwPYUHfmGcd6iGrOIljsEdaWZLVwuIWEIgxnQpZUT3xnlArXWyJM4hwW7rdZ7sWwv5Me2Q3OQuIBIy+4NyTj5E4AqURoVi0vbVrYjwrbCZTlawlLaRjupXc/XegjcwcTJafFhfw5BRgKSyVOOrP8AhUojH6CsB/U3Eazhxy66UgTYzKC467Ak48o64ClE574xUmsGuLNfXn0QVSUtNI8QSX46mmXEg4JStWAe3of3qSEZFBg2K6xb3aotzgqKo8poOI5hgjPY+4OR+VbCq/4duOWbUF/0eUJ+FgOfFQ1J/C06ebkP0J/1qwKBSlcE4oGRnFQjiXr6Ho+2rQwtp67vJ/7PHO/L/jXjokfv09SMbidxHi6TjmFCCZN5dTltrqloHopf+yep+lUrdLHc4TzF41UtLlwuaDIbjyHPviQ40BzA7eYKUAk7AA5AxsHN813qGPdlOW3UlxdQpDa/FU6MLJSlXyDypAJxy+2D6VcmhtV6g1q7DnxWokK0Rh4c3n87kh7lGQgD5EjIIJ/fpVUak0sqx3ZM+6QGbdZbu64wWmnhIMHOCMkbZB8wAzsCM1r9Aa3uGiLlJaiIjzI0hXI40t7kbKgcBYX2+p2IP6B9WAYApWost+jT7XHlPyYKHXE5WmPLS8hJzggLGx6UoNxSlKBSlKBSlKBXBpkVwVJKuXmHN1x3oKcZuWpLNMduWmIhf0jIubjgZb5OYJSfvSkq2S2spWU47+nNvs7DGPE27u367pUrTkN4t2yAsYS+ofM64O/oAduo7HNcuuO3DUlp01HCJiLeyuE3DfKi0XvEcR4mE7HAKXDnskira4LJeZ0K1EkHLsSU+wpJGCkpWcg0HnrO0xId9tlyTpyfe1uOcqmkKU6zGQhHl5WioISScYzt8x64ziap19erVCWh60NWqRKSpuEmVKSt3m7uqSkEJQgZJySSSkDvUqF2v6ryuF/DJENLwSmcZzYQpvPzcuObOPw/vUL4ipRq1ENi1WtC5Ml8wod0cdALS0OqLvKjrhIYUeb3AHU0GDwTsl2VeJOo1uFNpfjmMx4i8uP8igAsjt8quu+/frVy1gWmBGstrjQI3ljxmktIydyAOp9SetZIfClYS259SnA/eg9j0qv+JnEJvTDAt1sCZd9kYSywkc/hZ2ClAd/RPf6dfTijr1rSFvSxE5XbvKBEdo78g6c6h6Z6DufYGqb0Pcm7XcbvqS7LbdvVvdS6pib1eSpRS7y53DoJBB+oxvkBPNPaft2iLO7rLXxVKvTyytLbwC1ocJyEpBO7hxnm7DpgAk1hq3VytWXdy5TUmIpLKm0JZUSop3CWxk4xueY43ydu1ddf6wla0vSpSwtqG35YkZSshCe5/qON/wAh2qS6U4T3Z63C73a2re5sfD2wuhpTpPQuqyChA6kDzH2oK/iSX3IyoTsyQiCtzxVMIUVB1wDAwnpzb4yf/qubtZLpZ0squUF+Kl9HO2XE4BH+xHcHcdwK+hYPCtlUCRIuspC748yG2ZEdBQ1Bx8oaSMdMDzHc+2TnL4V6Vuti09Kt+pERn0uylPNoJ8QgnY82RjflCh/Vvg0FaW3Ud/tNshQ2ZccNpjNOJEgDnAWgLA+nm29sUq5pOhdMy5DkiXZIch9w8y3HQVKJ+p7DoB0AAAwBSgklKUoFKUoFdSrtWHeLrDs1ueuFxkIYisp5lrUf2HqT2Heqm1bfNQ6y021c4MSZadMpeJlPNvBUh5jYFfhjHlTgkjm336gUE+1FrTT9jWpq4XZHjjpEi/ePKPphOSPzxUKn6svmsNOXWRpmC7Z7PGjuuOXB4/fP8qSeRsDoTjBVk49c1LdJ6C0zYoi3LXHU/wDGMeG5IddKy82oZ9hgj0FR67xX9BMrgoLs7SlzKoqYaV80mGtwEYZBOXEkk+XqOvqSGp4SaTTbNaXJMhpCzbI7fhPYHMpT7aVEk+yQoD0Cj61ttGibH4r6ltkie8IrS1zWYwwEuF7kyo+uBgD8z3OYvw/1S/Ytey4uqnWYK5MZqK+FrwltbLSeRSldN05B36msjiFPjXW9W3UOl5i4FxSQyxMey2mdv5UtowVrGTjnKQjBxnpQXDfbozZ7XJnvKZCWGlOHxXCgED3AJ/QGqa4f6vt7jkadfHY9ut9m+LU0pbvMt9+Q4VeVAGTyoKh07is06Uu/EiBNnXu9oZu8NTkJEBhHI1FWFeYOdSrmAzt123OMD009wJgMKQ7f7o7LI6sRk+Gg+xUcqP5YoMmZxblXqZ9naEsEi4SiceNIThCfcpB2HuoprQ3LWGqND6uaOqLum4l2Ep1yDH8rTa1cwQnoO4BJx0PfvZV7u2m+G+nyW2I8VOPuIjAAW+v/AFPuo5x+1fPb9+i3rUc3U2pEpfJXzM29Cv7UgeRBPZsADJ6noOpICXWR9q2S2uIHEEPPyZxWu2R0t82SkApURnyp3AR6Zz6GqvuDkiVIcnyEFKpTq3ObGAok749RnIqTQ4eqOJ+oSQS+4kAFxXkYit52A7JHXAG5996nFmtlojJfsmjLI3qW6rQWJ11mIKYjGc8wT6Dr8pyexNBgcC4tpVrCVGntMSZbbAegvZJQgjBVyg/iwRudxymvobHeqk0Pwgk6a1DBvT16bcXH5itlqOQFcyCkjmKum/pVuDpQcGgAAwK5pQKUpQKUpQK1eo75B09Z5FzuTnJHYGSBupZ7JSO5JrYPOoZbW46pKG0AqUpRwEgbkmq6j248S7k3dLmlbemYbpMCIRgzVA4Lq8/g6gDuM+pyHnpa13PXNwZ1RqxkNW5s89qtKjlKQejqwfmPpn64AwDrtQ2m+6X1RcrtbHQLZMdaW8iQ4lMRTSsIcQ5zEchBIKSOoUR2xVupSEJCUgADsBXR5lt5tbbyEuNrBStC0ghQ9CDQRTho8hWnHYkd4SIsGbIixXkq5gtlCzyYPQ4SQMjbatXZGze+J18k3cgu2QNs26MTs2hacl3H8ythntnHYVNLNHt8e3sps7MdqEpPO0mMkBBCt8jG2+ajOurXKhzYurrI2py425BTJjp/6uL1Uj+ofMP/AMoIHqO13F2Rq+dBSxLbjXUGRDkRUvhKC22Q8hJ350+mcEZBB6HM1Bp+1wYGmH4Tjs+deLxE8S4ywS6tIOcYPyJG3lGMYwelSbQl3g3TWGpH7c8HI81mHMbx2y2UqyOysgZFY/EWZHa1po9uc+hqHGdkTpDjhACA2gcpJ+u31oNgjT92tvEpy+W3w12q6MhE9rnwpC0JwlzB69ht6n1rx4j8Q4ukmvgoKUzL28AGYqdw3nopeN/onqfpvVbaq4k3bUWrIrOk0zA2wrkiRxt47u/3ikj02wlWRgZONxUMu0tq1eO03K+0L5IJ+MuIWVpaz1Q2fxKO4U5+Sdskhpr1dLhebg7Mukp2TJWfMtxfNjfoPQegG1LLHiSZzaLi88iPzDmTHb53XMkeVA6Z+u316HrH8GKGZSlMvuoe3iutqKeVO/mOwIJ2wPfOO8s4fwpGq9diNPua4jkhCy65HCUqUlIGW0Y2RsMbbADp2oLJ0xDtt1kt6a+KFqhNBTn2Lb3lF50AYJlvo2ye6AduhOwq1bdb4tsitxIEdqPGaGENNJCQPyFY9isVssEJES0Q2orIAyG07q91Hqo+5rZUClKUClKUClKUCuFHAzXNQ3X2rJNnet1nsTDUq+3JwJjtOglLaM+Za8Ebdf0J7Gg8NRMTdYXlWn2g9HsUVSVXORgpMpXUMIO2U91Eew+s1YYajstssNpbabSEoQkYCQNgBWFa4jdsjIjGS864tRVmRIU4pSjuQkqOcegHQVsTtQK1t8vlssMMzLvMaixwcczh3UfRIG5PsK1GuNYR9NMMsMMLnXeYeSHAa3U6rpk46JHr+nfES0XabZrF+XddR3MXS9pSppcPkU2m2ZBBShtW4I/nx1G2SMkNxwiuzcu0zbU2+3JTa5JbakNK5kusrJW2c9iASCOoxg1PFb9Kouwu8SbffLvZLPPYnps7rYW1L5cutqBKCFEZ3SBnzZ3FXk0pQQC6AlRG4Bzg+me9BTGhoYtfG3UkdgGNCQ04tSBsjzKQUg9huokfpXhxkuUK96gi2+1FlybbG3fjZT3L4EZCuXPMT+JJA6ZOTgZJxWs41fZLmsVi1rDtycjhM0cxDbCk45XFHOOYJ2x22PXaq4uMuOlj4C3jxEFznflODC3179M7pQMnAO5zk9gkMp29mCw/A0+pTTLwLb8oow/KB6gncpSf5Ad+5Ua1cdl4NLfQoNFspKVFfKok5+UdT0O46Yr2tkJqfc4kJt9ptTqglbsl0NNpJ9VdgPXvVtvaQlaV1LGRZLjARKmWaQtcqYAhlCwRlTYAwnYjGcjbJoIzwtsFv1DP+IuM5txUQK8GytFKXJWEDOOchOCOu+duo2NafRstFm4mW5yMAGW7l4IHOF4bUotnzAkHyq6jY156sZWxqAyLSAG5y1Fh6IlxpDxUORfhhWCUlRUMgYOSBsKvnR/CzT1jYgyZEFMm6NIQpbzy1KSHOpKU5wMHpt6UE9HSuaUoFKUoFKUoFKUoNZqS8x9P2OZdpgWWYrfOUoGSo5wAPqSBVXaUfVBi3PijrLyvSUcsCOOqGjskIz/NsB7ZUepq27lCj3GBIhTGw5HkNltxB7pOxqqIT18tES66FTHYuVzhtiRZHJmMOME4yObYqRvgexHbBDE07Ov931Au5JisT9S+D4iWpK1Ii2hhQ8qDjfxVjt1A69xUyncRY8HTs2XLgPNXiGtLD1r3UtLqvlwQN2z1C+hHvtUGtFo1HoVt8Xu8Tbdb3pKlu3CFDZkJWs9FuKPM4AfUpwD9a2a9OOa0T9sac1vIlzra6W2ZDsRtA5uUL5eZKUkpyR1yOu1BJdA6UksPO6l1ORI1FOGVEjaIgjZtHpgbHH09c6Hi1an9Nzo2vNPqDMyO4luajOEvoOw5h37A/keoqXaB1QvUFvej3JoRr1b1+BPjHblWPxD/AAnG1R/iJHTqnWNg0itR+DwufPSlWCUJ8qRt6nm/UGgl2lL5b9SWdi8W1KQmSB4owOZCxsUq9x0+n1qPcVdYr0zamo0B9hq4TCpKXVrH3CADlzl6n0G3X1xg1fou4ak0hf77pywpi3ADmJdU6CxGKf8Axlq6JHL8wJG+B1GKgt/mSLrd3gZa7o649tKUg876iAPKOvLkeVOBgHoOlBqnpDjq3VFa/vVZXlZJUc5ySeu/rUx4dcPLhrKUHlFUW1Nqw9KI+Y/yoHdX7Dv6HAiaLucm33e5ONhqJbGSp1wHmT4m33QOd1DO/XGN98V9VWJuOiywUxGW2WPh0FDbaQlKQUg4AH1oKj4iaOs9vvmibbGhJbt7zzkJwDOVFRTgk91ZUTn1FavT2m77qGywLnJcZvK7FN+DRZn8NtltAwoFRG6ieQ75GBvnpUt4+zk2+z2OQgH4lm6IfZUMbFCST/tUIc1Y8ibqax6XakLe1FPQqEstlooS4D4mxGR1Az6ZPbcNjw0tkvW+vpupr2lCo9ucCWUNnLQcHyIR2KUjf64Pfe+AMVpNG6dj6X0/EtUYc3hIy65/5jh3Ur8z+gAFbygUpSgUpSgUpXUjfO9B2pSlAqG8Q7JNkNwr/YUc16tCy6ygf9Q0f7Ro/UdP0HWplXBAOM9qDU6fvcDUdpanwHEuNOpw42fmbV3QsdiOhH+1ZkGBDt7SmoEViM2tZWpLLYQCo9Tgd9hUevOjWnpr900/Nest3c3XIjYKHz/6rZ2V9evvWHK1ZctN6WL+qojSrx45jRmIauYTl7cikDcgHO/pg7bgUEY4rXKNozVds1La5CU3V4eHMgAnEpgfiV6YIwD3wMfKa0S79cbs9qDWUSA8zZ5rabYZSV/fwmwE5dCRsoZIzg/mOtcq0XPnXnT+otSBN1RcZCnLm4lYLEZvACEbH5Rvk9BgD3M04g2NFrt1xutoeET49Hw9wiqT9w/4nkC1D8CgVDzgEfzAjJoKi1BePsfTv8J2i52yZCeWlx2XAaU0te58rpVsobggg/h9KkmgNFtTXfAtDqnGwOW4X1AKUgdFMRMjcnopz0zjGRmGpvkZWjbnpy6MNomsPoeiSeTKipB5S0pQ3OElXKSSANvSvoLSt0kHh3ap0C3SJj7cRtBikhpainyqxzbdiR67etB11xa4dt4ZXiBAZQxFYt6w22gbJAGf+HqevWtvot/4jSFkfJ3XAYJ+vhpzUM1dxAtEvTF1tsqBeIsyRFcaTHkQFhXMUnv0wPXNZ2lxd7jw507GsEmPFDkJCH5rmVLZAGD4aMYKs53JwMd6CF8bZEvUl8atdkhOzkWRpT87wkkpSpfLhJxvnA6Dfc+hxX+lL8bFqK3XuQ7J8RiSlp1vwspQxgpUkEknZJ2TjYDrX07prT1v05bhDtyF4UsuOuuK5nHnD1WtXcmobrnRczWOsYUeQj4awRmQ7Ieb5UrkOkkBA7kgdz0Cjjc0Eks2vdK3pSUW+9xVOK6NuKLSz9ErwaknMKhF54U6PucVLX2aIa0JCUvRFcigAMDPUH6kGoz/AAhr3RiSvSV7F1goORAmDfHoATj/AClP0oLepVaad4tQnJQtmroTthuScA+OlQaUfqRlP57e9WQ06h5CXG1JWhQylSTkEeoNB3pSlApSlApSlApSsW4z4luhvTJz6GI7CedxxZwEj/n60HpLkx4kd2RKebZZaSVOOuKCUoA6kk9BXz9q2/Jul51Bd4M124mNACrdI8FTbMRtbiG1BKVDdZCl+fb5cjf5ZZqK6N3+B9v6rU9A0eyoGJbsYfua+qVLHZJxsn03OBvVbsXmXrXU0ltFgMr4iP4ES3xHvBbjpAwlasDCuUHqcDJHbAoL2uVwtGn7IxZJUKbPjNwktrbjQXH0+CE8uVEDlAwk96pbUN9ZvVukWfTmobyuElXM1bZsZTvOlGCnlcTlXLnolXTA36VPrBddbSdNLtLdhi3NMbmgrnouPghzlSEqxkAkjdJUDglJxVf6osOodL3rTlwLDFtcyiNHWmUXAhSDsXF8oAyFe/lBoNxF4d6z1WF6hursWFNWpBbhSmCgOpSc4WkDYZxsoEncnFTqPxBuFjKY2vbDJtxB5fj4yS9GX75GSn6b/lVhMlRQnxAArA5uXpnviuziEuJKVpCkkYIIyCKDRt32xX61vpg3aC+240pB8N9JKeYEbjOQd+hxVX8G7rJsEW3xpr3PZ7s440w4s/3eWlRBb9gsAEe/55mequFGmdQguIii3Syf7eGkJB/qR8p+uAfevS1cN7dbtGytNOSn5LD7qnkvLACmVkDlUjHTBAP69jigmqVBQyCD9K5wOtURp668RLBd7jZI/wALdJLDq31w5OErdSs8xdaPl5kknJ3OCegqSHi5IteBqXR93t+NitA5kk+xUEj9zQWpSoBb+MWjJhSFz3oqj2kR1DH1IyP3qYWu9Wy8Nly1XCLMSMZLDqV8ufXB2/Og8NQ6dtWo4Sod4hNyWvwkjCkH1Srqk/Sqtl2nVfCpbk2wPLu+mgeZ2G8SVsDudun9SRj1FXPmuFpCkkEAjuDQaLR+rbVq22/GWt/Kk4D0deA4yr0UP9D0P61v6+dNeRLhw214zfLGhuPFlFS22mgQ0U7c7ahnoc57AZ26bX/aJ7V0tUO4MBQalMIeQFdQFJCgD770GZSlKBSlKAarfixbHGhC1O5JiOxbQCtdtnE+DJUSMY7c+CcZB35ferAnTI0GK5JmPtsMNjK3HFBKUj3Jr5t4h6uuPEO8LhWZl1drhJW622BjmSkHmeXnptnGeg9yaDVal1FeeI2qGW2mCrxFeDChJOUtg9/r3Kv9hV5cK9O2fT0OVEtyxMnNqCJ09KfIp3qW0K9E9x7777CCcLeHF5XDXNnrNqYmIA8Vv+9LaP4UHo0lXc/McAbDObstVuiWmCzBt8dEeKynlbaQMBI6/wCu+e5yaD3jx2YzCGIzSGmWxyobbSEpSPQAdK02s9ORNVWCTapnl8QczTuMlpwfKof83BIrfUoK44aarlCQ5pDVJ8K+28cjal9JLYGxB7nGPqMH1qxgc1DdeaEZ1QWJ0OSu33qIQY01sb7bhKsds9D1H6g6az8Q5djlN2PiJGVAnDyt3BCcx5I/myOnuenry9KCzK6uKCEFSiAkDJJOAK84sqPLjofivtvMrGUuNqCkq+hFYmooP2pYLlACiDJiutAjqCpJGf3oNFrzSStQNR5trkiFfYB54UsHG/8AIr/Cf298kHx0HrRGokvWu7M/BX+HlEuGrYHGxUjfdPt2z3GDW30TeBfdK224nHiOMhLo/lcT5Vj/ADA1ouIui370Wb3p90xNQwPNHdQQnxgPwE/rgnbcg7HYNxd9DaXvAV8fZIalK6uIb8Nf+ZODVa604VW/TVsmag09epdschtKc5VuZCvRKVjCgScDfOSRU00ZrT+KLDNbfbVFvkJpaJkRQ5VJWAfMAd8Ej8jt6ZrzV12uGsImldFWlSnX34UaROdWo45i2k+YnfCRlR65JHfqHvwn4hTWXbdp24YmOS3+ZMkuLWttKuYnn65OeXGNgDvirubkNP8AOGXW1ltRQvkUDyq9D6H2qnLfwMfisuAaqksuOo5HPh2ClKk5zg+cZHtWUH5PCPRS7WZTVwus6Sv7NaZZIOVADmUD1wcbepA37B78SpTmsdS2/QlqcVypcEi6Op6NIHQfUZzj1KfytKHGZhxGYsVsNsMtpbbQnolIGAP0FQ/hjo5embY7LuKi9erirxZrqjzFJO/JnvgkknuSe2KmwoFKUoFKUoITxK0GdbMW9pE8xDGeKlnlKkqQRv5cgc2wwfrW001oyyactDlsgw21tPoKZK30hapAIwefI3HXbpudqkVKDqhIQgJSAlIGAAMACu1KUClKUHBGRWFdrTAvMNUO6RGZUdW5bdTkZ9R6H3G9Z1KCp53Cy52SSuZw/wBQybeonmMN9ZLaj6Z3B+ikn6146d4tuw532VriM1GdzyonxVc7KyNsnBIxn8SSR6gVbpFUTNsbP8Y6h0XFNrSzOeRLiNz0Lw0pSCVeEpBBC9xgdCE47bhNeH0hm26k1Hp9l1KovjC5wFIOUKZdAKuUjYpSrA/Op+hxLiMoUFJPRSTkGqe07wQbjOld6vj77RQUeBEBbyCc4Kickd8YFT/QOmE6S04za+dLjiXHFrdTnz5WSnY9+XlH5UEU4o2CXaJaNc6bTyzYgxcGR8shjoSod8DY+2D1TXlwLiwJ1n+3MKVcmkfZ7meiEIPMkDbulSMn/CPerOmx25cN6M+OZp5Cm1j1BGD/AK1W+gNNXbQOoZFpXzTbJcfOxLQg5ZdSD5XAPlynv0JA9cUE81De4WnrNJudyXyMMIycdVnslPqSdhVdcOLPN1ZfXNfala5Vr8tsjHdLSBsFD6b49SSruKzOIWlbnq7WtjhOeP8Aw+y0XpZBwjmCjlP9RGAPQEn1qyGWWmG0NMtpbbQkJShAwEgdAB2FB3AxXNKUClKUClKUClKUClKUClKUClKUCqf+x4uqOKer7bOK0hMWOtl5k8rjDiAjlWk9iM/vVwVVWj/+/PVw/wDao/8AioJNZNP6kTJYOpb8mbGhkeA3Ga8IvqHRbx/ER/KNsjJyalwGwrmlApSlApSlApSlApSlApSlB//Z"/>
          <p:cNvSpPr>
            <a:spLocks noChangeAspect="1" noChangeArrowheads="1"/>
          </p:cNvSpPr>
          <p:nvPr/>
        </p:nvSpPr>
        <p:spPr bwMode="auto">
          <a:xfrm>
            <a:off x="155575" y="-1050925"/>
            <a:ext cx="2085975"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BDAAkGBwgHBgkIBwgKCgkLDRYPDQwMDRsUFRAWIB0iIiAdHx8kKDQsJCYxJx8fLT0tMTU3Ojo6Iys/RD84QzQ5Ojf/2wBDAQoKCg0MDRoPDxo3JR8lNzc3Nzc3Nzc3Nzc3Nzc3Nzc3Nzc3Nzc3Nzc3Nzc3Nzc3Nzc3Nzc3Nzc3Nzc3Nzc3Nzf/wAARCACrAKMDASIAAhEBAxEB/8QAHAABAAICAwEAAAAAAAAAAAAAAAYHBAUBAgMI/8QAQRAAAQMDAgQEAwYDBwEJAAAAAQIDBAAFEQYhBxIxQRMiUWEUMnEVI0KBkaEWUnIzNGKSscHwRCQ3Q1NjZMPh8f/EABQBAQAAAAAAAAAAAAAAAAAAAAD/xAAUEQEAAAAAAAAAAAAAAAAAAAAA/9oADAMBAAIRAxEAPwC8aUpQKUpQKUpQKUrzedSy2txYPKhJUcDJwPYUHfmGcd6iGrOIljsEdaWZLVwuIWEIgxnQpZUT3xnlArXWyJM4hwW7rdZ7sWwv5Me2Q3OQuIBIy+4NyTj5E4AqURoVi0vbVrYjwrbCZTlawlLaRjupXc/XegjcwcTJafFhfw5BRgKSyVOOrP8AhUojH6CsB/U3Eazhxy66UgTYzKC467Ak48o64ClE574xUmsGuLNfXn0QVSUtNI8QSX46mmXEg4JStWAe3of3qSEZFBg2K6xb3aotzgqKo8poOI5hgjPY+4OR+VbCq/4duOWbUF/0eUJ+FgOfFQ1J/C06ebkP0J/1qwKBSlcE4oGRnFQjiXr6Ho+2rQwtp67vJ/7PHO/L/jXjokfv09SMbidxHi6TjmFCCZN5dTltrqloHopf+yep+lUrdLHc4TzF41UtLlwuaDIbjyHPviQ40BzA7eYKUAk7AA5AxsHN813qGPdlOW3UlxdQpDa/FU6MLJSlXyDypAJxy+2D6VcmhtV6g1q7DnxWokK0Rh4c3n87kh7lGQgD5EjIIJ/fpVUak0sqx3ZM+6QGbdZbu64wWmnhIMHOCMkbZB8wAzsCM1r9Aa3uGiLlJaiIjzI0hXI40t7kbKgcBYX2+p2IP6B9WAYApWost+jT7XHlPyYKHXE5WmPLS8hJzggLGx6UoNxSlKBSlKBSlKBXBpkVwVJKuXmHN1x3oKcZuWpLNMduWmIhf0jIubjgZb5OYJSfvSkq2S2spWU47+nNvs7DGPE27u367pUrTkN4t2yAsYS+ofM64O/oAduo7HNcuuO3DUlp01HCJiLeyuE3DfKi0XvEcR4mE7HAKXDnskira4LJeZ0K1EkHLsSU+wpJGCkpWcg0HnrO0xId9tlyTpyfe1uOcqmkKU6zGQhHl5WioISScYzt8x64ziap19erVCWh60NWqRKSpuEmVKSt3m7uqSkEJQgZJySSSkDvUqF2v6ryuF/DJENLwSmcZzYQpvPzcuObOPw/vUL4ipRq1ENi1WtC5Ml8wod0cdALS0OqLvKjrhIYUeb3AHU0GDwTsl2VeJOo1uFNpfjmMx4i8uP8igAsjt8quu+/frVy1gWmBGstrjQI3ljxmktIydyAOp9SetZIfClYS259SnA/eg9j0qv+JnEJvTDAt1sCZd9kYSywkc/hZ2ClAd/RPf6dfTijr1rSFvSxE5XbvKBEdo78g6c6h6Z6DufYGqb0Pcm7XcbvqS7LbdvVvdS6pib1eSpRS7y53DoJBB+oxvkBPNPaft2iLO7rLXxVKvTyytLbwC1ocJyEpBO7hxnm7DpgAk1hq3VytWXdy5TUmIpLKm0JZUSop3CWxk4xueY43ydu1ddf6wla0vSpSwtqG35YkZSshCe5/qON/wAh2qS6U4T3Z63C73a2re5sfD2wuhpTpPQuqyChA6kDzH2oK/iSX3IyoTsyQiCtzxVMIUVB1wDAwnpzb4yf/qubtZLpZ0squUF+Kl9HO2XE4BH+xHcHcdwK+hYPCtlUCRIuspC748yG2ZEdBQ1Bx8oaSMdMDzHc+2TnL4V6Vuti09Kt+pERn0uylPNoJ8QgnY82RjflCh/Vvg0FaW3Ud/tNshQ2ZccNpjNOJEgDnAWgLA+nm29sUq5pOhdMy5DkiXZIch9w8y3HQVKJ+p7DoB0AAAwBSgklKUoFKUoFdSrtWHeLrDs1ueuFxkIYisp5lrUf2HqT2Heqm1bfNQ6y021c4MSZadMpeJlPNvBUh5jYFfhjHlTgkjm336gUE+1FrTT9jWpq4XZHjjpEi/ePKPphOSPzxUKn6svmsNOXWRpmC7Z7PGjuuOXB4/fP8qSeRsDoTjBVk49c1LdJ6C0zYoi3LXHU/wDGMeG5IddKy82oZ9hgj0FR67xX9BMrgoLs7SlzKoqYaV80mGtwEYZBOXEkk+XqOvqSGp4SaTTbNaXJMhpCzbI7fhPYHMpT7aVEk+yQoD0Cj61ttGibH4r6ltkie8IrS1zWYwwEuF7kyo+uBgD8z3OYvw/1S/Ytey4uqnWYK5MZqK+FrwltbLSeRSldN05B36msjiFPjXW9W3UOl5i4FxSQyxMey2mdv5UtowVrGTjnKQjBxnpQXDfbozZ7XJnvKZCWGlOHxXCgED3AJ/QGqa4f6vt7jkadfHY9ut9m+LU0pbvMt9+Q4VeVAGTyoKh07is06Uu/EiBNnXu9oZu8NTkJEBhHI1FWFeYOdSrmAzt123OMD009wJgMKQ7f7o7LI6sRk+Gg+xUcqP5YoMmZxblXqZ9naEsEi4SiceNIThCfcpB2HuoprQ3LWGqND6uaOqLum4l2Ep1yDH8rTa1cwQnoO4BJx0PfvZV7u2m+G+nyW2I8VOPuIjAAW+v/AFPuo5x+1fPb9+i3rUc3U2pEpfJXzM29Cv7UgeRBPZsADJ6noOpICXWR9q2S2uIHEEPPyZxWu2R0t82SkApURnyp3AR6Zz6GqvuDkiVIcnyEFKpTq3ObGAok749RnIqTQ4eqOJ+oSQS+4kAFxXkYit52A7JHXAG5996nFmtlojJfsmjLI3qW6rQWJ11mIKYjGc8wT6Dr8pyexNBgcC4tpVrCVGntMSZbbAegvZJQgjBVyg/iwRudxymvobHeqk0Pwgk6a1DBvT16bcXH5itlqOQFcyCkjmKum/pVuDpQcGgAAwK5pQKUpQKUpQK1eo75B09Z5FzuTnJHYGSBupZ7JSO5JrYPOoZbW46pKG0AqUpRwEgbkmq6j248S7k3dLmlbemYbpMCIRgzVA4Lq8/g6gDuM+pyHnpa13PXNwZ1RqxkNW5s89qtKjlKQejqwfmPpn64AwDrtQ2m+6X1RcrtbHQLZMdaW8iQ4lMRTSsIcQ5zEchBIKSOoUR2xVupSEJCUgADsBXR5lt5tbbyEuNrBStC0ghQ9CDQRTho8hWnHYkd4SIsGbIixXkq5gtlCzyYPQ4SQMjbatXZGze+J18k3cgu2QNs26MTs2hacl3H8ythntnHYVNLNHt8e3sps7MdqEpPO0mMkBBCt8jG2+ajOurXKhzYurrI2py425BTJjp/6uL1Uj+ofMP/AMoIHqO13F2Rq+dBSxLbjXUGRDkRUvhKC22Q8hJ350+mcEZBB6HM1Bp+1wYGmH4Tjs+deLxE8S4ywS6tIOcYPyJG3lGMYwelSbQl3g3TWGpH7c8HI81mHMbx2y2UqyOysgZFY/EWZHa1po9uc+hqHGdkTpDjhACA2gcpJ+u31oNgjT92tvEpy+W3w12q6MhE9rnwpC0JwlzB69ht6n1rx4j8Q4ukmvgoKUzL28AGYqdw3nopeN/onqfpvVbaq4k3bUWrIrOk0zA2wrkiRxt47u/3ikj02wlWRgZONxUMu0tq1eO03K+0L5IJ+MuIWVpaz1Q2fxKO4U5+Sdskhpr1dLhebg7Mukp2TJWfMtxfNjfoPQegG1LLHiSZzaLi88iPzDmTHb53XMkeVA6Z+u316HrH8GKGZSlMvuoe3iutqKeVO/mOwIJ2wPfOO8s4fwpGq9diNPua4jkhCy65HCUqUlIGW0Y2RsMbbADp2oLJ0xDtt1kt6a+KFqhNBTn2Lb3lF50AYJlvo2ye6AduhOwq1bdb4tsitxIEdqPGaGENNJCQPyFY9isVssEJES0Q2orIAyG07q91Hqo+5rZUClKUClKUClKUCuFHAzXNQ3X2rJNnet1nsTDUq+3JwJjtOglLaM+Za8Ebdf0J7Gg8NRMTdYXlWn2g9HsUVSVXORgpMpXUMIO2U91Eew+s1YYajstssNpbabSEoQkYCQNgBWFa4jdsjIjGS864tRVmRIU4pSjuQkqOcegHQVsTtQK1t8vlssMMzLvMaixwcczh3UfRIG5PsK1GuNYR9NMMsMMLnXeYeSHAa3U6rpk46JHr+nfES0XabZrF+XddR3MXS9pSppcPkU2m2ZBBShtW4I/nx1G2SMkNxwiuzcu0zbU2+3JTa5JbakNK5kusrJW2c9iASCOoxg1PFb9Kouwu8SbffLvZLPPYnps7rYW1L5cutqBKCFEZ3SBnzZ3FXk0pQQC6AlRG4Bzg+me9BTGhoYtfG3UkdgGNCQ04tSBsjzKQUg9huokfpXhxkuUK96gi2+1FlybbG3fjZT3L4EZCuXPMT+JJA6ZOTgZJxWs41fZLmsVi1rDtycjhM0cxDbCk45XFHOOYJ2x22PXaq4uMuOlj4C3jxEFznflODC3179M7pQMnAO5zk9gkMp29mCw/A0+pTTLwLb8oow/KB6gncpSf5Ad+5Ua1cdl4NLfQoNFspKVFfKok5+UdT0O46Yr2tkJqfc4kJt9ptTqglbsl0NNpJ9VdgPXvVtvaQlaV1LGRZLjARKmWaQtcqYAhlCwRlTYAwnYjGcjbJoIzwtsFv1DP+IuM5txUQK8GytFKXJWEDOOchOCOu+duo2NafRstFm4mW5yMAGW7l4IHOF4bUotnzAkHyq6jY156sZWxqAyLSAG5y1Fh6IlxpDxUORfhhWCUlRUMgYOSBsKvnR/CzT1jYgyZEFMm6NIQpbzy1KSHOpKU5wMHpt6UE9HSuaUoFKUoFKUoFKUoNZqS8x9P2OZdpgWWYrfOUoGSo5wAPqSBVXaUfVBi3PijrLyvSUcsCOOqGjskIz/NsB7ZUepq27lCj3GBIhTGw5HkNltxB7pOxqqIT18tES66FTHYuVzhtiRZHJmMOME4yObYqRvgexHbBDE07Ov931Au5JisT9S+D4iWpK1Ii2hhQ8qDjfxVjt1A69xUyncRY8HTs2XLgPNXiGtLD1r3UtLqvlwQN2z1C+hHvtUGtFo1HoVt8Xu8Tbdb3pKlu3CFDZkJWs9FuKPM4AfUpwD9a2a9OOa0T9sac1vIlzra6W2ZDsRtA5uUL5eZKUkpyR1yOu1BJdA6UksPO6l1ORI1FOGVEjaIgjZtHpgbHH09c6Hi1an9Nzo2vNPqDMyO4luajOEvoOw5h37A/keoqXaB1QvUFvej3JoRr1b1+BPjHblWPxD/AAnG1R/iJHTqnWNg0itR+DwufPSlWCUJ8qRt6nm/UGgl2lL5b9SWdi8W1KQmSB4owOZCxsUq9x0+n1qPcVdYr0zamo0B9hq4TCpKXVrH3CADlzl6n0G3X1xg1fou4ak0hf77pywpi3ADmJdU6CxGKf8Axlq6JHL8wJG+B1GKgt/mSLrd3gZa7o649tKUg876iAPKOvLkeVOBgHoOlBqnpDjq3VFa/vVZXlZJUc5ySeu/rUx4dcPLhrKUHlFUW1Nqw9KI+Y/yoHdX7Dv6HAiaLucm33e5ONhqJbGSp1wHmT4m33QOd1DO/XGN98V9VWJuOiywUxGW2WPh0FDbaQlKQUg4AH1oKj4iaOs9vvmibbGhJbt7zzkJwDOVFRTgk91ZUTn1FavT2m77qGywLnJcZvK7FN+DRZn8NtltAwoFRG6ieQ75GBvnpUt4+zk2+z2OQgH4lm6IfZUMbFCST/tUIc1Y8ibqax6XakLe1FPQqEstlooS4D4mxGR1Az6ZPbcNjw0tkvW+vpupr2lCo9ucCWUNnLQcHyIR2KUjf64Pfe+AMVpNG6dj6X0/EtUYc3hIy65/5jh3Ur8z+gAFbygUpSgUpSgUpXUjfO9B2pSlAqG8Q7JNkNwr/YUc16tCy6ygf9Q0f7Ro/UdP0HWplXBAOM9qDU6fvcDUdpanwHEuNOpw42fmbV3QsdiOhH+1ZkGBDt7SmoEViM2tZWpLLYQCo9Tgd9hUevOjWnpr900/Nest3c3XIjYKHz/6rZ2V9evvWHK1ZctN6WL+qojSrx45jRmIauYTl7cikDcgHO/pg7bgUEY4rXKNozVds1La5CU3V4eHMgAnEpgfiV6YIwD3wMfKa0S79cbs9qDWUSA8zZ5rabYZSV/fwmwE5dCRsoZIzg/mOtcq0XPnXnT+otSBN1RcZCnLm4lYLEZvACEbH5Rvk9BgD3M04g2NFrt1xutoeET49Hw9wiqT9w/4nkC1D8CgVDzgEfzAjJoKi1BePsfTv8J2i52yZCeWlx2XAaU0te58rpVsobggg/h9KkmgNFtTXfAtDqnGwOW4X1AKUgdFMRMjcnopz0zjGRmGpvkZWjbnpy6MNomsPoeiSeTKipB5S0pQ3OElXKSSANvSvoLSt0kHh3ap0C3SJj7cRtBikhpainyqxzbdiR67etB11xa4dt4ZXiBAZQxFYt6w22gbJAGf+HqevWtvot/4jSFkfJ3XAYJ+vhpzUM1dxAtEvTF1tsqBeIsyRFcaTHkQFhXMUnv0wPXNZ2lxd7jw507GsEmPFDkJCH5rmVLZAGD4aMYKs53JwMd6CF8bZEvUl8atdkhOzkWRpT87wkkpSpfLhJxvnA6Dfc+hxX+lL8bFqK3XuQ7J8RiSlp1vwspQxgpUkEknZJ2TjYDrX07prT1v05bhDtyF4UsuOuuK5nHnD1WtXcmobrnRczWOsYUeQj4awRmQ7Ieb5UrkOkkBA7kgdz0Cjjc0Eks2vdK3pSUW+9xVOK6NuKLSz9ErwaknMKhF54U6PucVLX2aIa0JCUvRFcigAMDPUH6kGoz/AAhr3RiSvSV7F1goORAmDfHoATj/AClP0oLepVaad4tQnJQtmroTthuScA+OlQaUfqRlP57e9WQ06h5CXG1JWhQylSTkEeoNB3pSlApSlApSlApSsW4z4luhvTJz6GI7CedxxZwEj/n60HpLkx4kd2RKebZZaSVOOuKCUoA6kk9BXz9q2/Jul51Bd4M124mNACrdI8FTbMRtbiG1BKVDdZCl+fb5cjf5ZZqK6N3+B9v6rU9A0eyoGJbsYfua+qVLHZJxsn03OBvVbsXmXrXU0ltFgMr4iP4ES3xHvBbjpAwlasDCuUHqcDJHbAoL2uVwtGn7IxZJUKbPjNwktrbjQXH0+CE8uVEDlAwk96pbUN9ZvVukWfTmobyuElXM1bZsZTvOlGCnlcTlXLnolXTA36VPrBddbSdNLtLdhi3NMbmgrnouPghzlSEqxkAkjdJUDglJxVf6osOodL3rTlwLDFtcyiNHWmUXAhSDsXF8oAyFe/lBoNxF4d6z1WF6hursWFNWpBbhSmCgOpSc4WkDYZxsoEncnFTqPxBuFjKY2vbDJtxB5fj4yS9GX75GSn6b/lVhMlRQnxAArA5uXpnviuziEuJKVpCkkYIIyCKDRt32xX61vpg3aC+240pB8N9JKeYEbjOQd+hxVX8G7rJsEW3xpr3PZ7s440w4s/3eWlRBb9gsAEe/55mequFGmdQguIii3Syf7eGkJB/qR8p+uAfevS1cN7dbtGytNOSn5LD7qnkvLACmVkDlUjHTBAP69jigmqVBQyCD9K5wOtURp668RLBd7jZI/wALdJLDq31w5OErdSs8xdaPl5kknJ3OCegqSHi5IteBqXR93t+NitA5kk+xUEj9zQWpSoBb+MWjJhSFz3oqj2kR1DH1IyP3qYWu9Wy8Nly1XCLMSMZLDqV8ufXB2/Og8NQ6dtWo4Sod4hNyWvwkjCkH1Srqk/Sqtl2nVfCpbk2wPLu+mgeZ2G8SVsDudun9SRj1FXPmuFpCkkEAjuDQaLR+rbVq22/GWt/Kk4D0deA4yr0UP9D0P61v6+dNeRLhw214zfLGhuPFlFS22mgQ0U7c7ahnoc57AZ26bX/aJ7V0tUO4MBQalMIeQFdQFJCgD770GZSlKBSlKAarfixbHGhC1O5JiOxbQCtdtnE+DJUSMY7c+CcZB35ferAnTI0GK5JmPtsMNjK3HFBKUj3Jr5t4h6uuPEO8LhWZl1drhJW622BjmSkHmeXnptnGeg9yaDVal1FeeI2qGW2mCrxFeDChJOUtg9/r3Kv9hV5cK9O2fT0OVEtyxMnNqCJ09KfIp3qW0K9E9x7777CCcLeHF5XDXNnrNqYmIA8Vv+9LaP4UHo0lXc/McAbDObstVuiWmCzBt8dEeKynlbaQMBI6/wCu+e5yaD3jx2YzCGIzSGmWxyobbSEpSPQAdK02s9ORNVWCTapnl8QczTuMlpwfKof83BIrfUoK44aarlCQ5pDVJ8K+28cjal9JLYGxB7nGPqMH1qxgc1DdeaEZ1QWJ0OSu33qIQY01sb7bhKsds9D1H6g6az8Q5djlN2PiJGVAnDyt3BCcx5I/myOnuenry9KCzK6uKCEFSiAkDJJOAK84sqPLjofivtvMrGUuNqCkq+hFYmooP2pYLlACiDJiutAjqCpJGf3oNFrzSStQNR5trkiFfYB54UsHG/8AIr/Cf298kHx0HrRGokvWu7M/BX+HlEuGrYHGxUjfdPt2z3GDW30TeBfdK224nHiOMhLo/lcT5Vj/ADA1ouIui370Wb3p90xNQwPNHdQQnxgPwE/rgnbcg7HYNxd9DaXvAV8fZIalK6uIb8Nf+ZODVa604VW/TVsmag09epdschtKc5VuZCvRKVjCgScDfOSRU00ZrT+KLDNbfbVFvkJpaJkRQ5VJWAfMAd8Ej8jt6ZrzV12uGsImldFWlSnX34UaROdWo45i2k+YnfCRlR65JHfqHvwn4hTWXbdp24YmOS3+ZMkuLWttKuYnn65OeXGNgDvirubkNP8AOGXW1ltRQvkUDyq9D6H2qnLfwMfisuAaqksuOo5HPh2ClKk5zg+cZHtWUH5PCPRS7WZTVwus6Sv7NaZZIOVADmUD1wcbepA37B78SpTmsdS2/QlqcVypcEi6Op6NIHQfUZzj1KfytKHGZhxGYsVsNsMtpbbQnolIGAP0FQ/hjo5embY7LuKi9erirxZrqjzFJO/JnvgkknuSe2KmwoFKUoFKUoITxK0GdbMW9pE8xDGeKlnlKkqQRv5cgc2wwfrW001oyyactDlsgw21tPoKZK30hapAIwefI3HXbpudqkVKDqhIQgJSAlIGAAMACu1KUClKUHBGRWFdrTAvMNUO6RGZUdW5bdTkZ9R6H3G9Z1KCp53Cy52SSuZw/wBQybeonmMN9ZLaj6Z3B+ikn6146d4tuw532VriM1GdzyonxVc7KyNsnBIxn8SSR6gVbpFUTNsbP8Y6h0XFNrSzOeRLiNz0Lw0pSCVeEpBBC9xgdCE47bhNeH0hm26k1Hp9l1KovjC5wFIOUKZdAKuUjYpSrA/Op+hxLiMoUFJPRSTkGqe07wQbjOld6vj77RQUeBEBbyCc4Kickd8YFT/QOmE6S04za+dLjiXHFrdTnz5WSnY9+XlH5UEU4o2CXaJaNc6bTyzYgxcGR8shjoSod8DY+2D1TXlwLiwJ1n+3MKVcmkfZ7meiEIPMkDbulSMn/CPerOmx25cN6M+OZp5Cm1j1BGD/AK1W+gNNXbQOoZFpXzTbJcfOxLQg5ZdSD5XAPlynv0JA9cUE81De4WnrNJudyXyMMIycdVnslPqSdhVdcOLPN1ZfXNfala5Vr8tsjHdLSBsFD6b49SSruKzOIWlbnq7WtjhOeP8Aw+y0XpZBwjmCjlP9RGAPQEn1qyGWWmG0NMtpbbQkJShAwEgdAB2FB3AxXNKUClKUClKUClKUClKUClKUClKUCqf+x4uqOKer7bOK0hMWOtl5k8rjDiAjlWk9iM/vVwVVWj/+/PVw/wDao/8AioJNZNP6kTJYOpb8mbGhkeA3Ga8IvqHRbx/ER/KNsjJyalwGwrmlApSlApSlApSlApSlApSlB//Z"/>
          <p:cNvSpPr>
            <a:spLocks noChangeAspect="1" noChangeArrowheads="1"/>
          </p:cNvSpPr>
          <p:nvPr/>
        </p:nvSpPr>
        <p:spPr bwMode="auto">
          <a:xfrm>
            <a:off x="155575" y="-1050925"/>
            <a:ext cx="2085975" cy="2190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4" name="Picture 6" descr="http://weblogs.uni.edu/bassoon/Basn_Player.jpg"/>
          <p:cNvPicPr>
            <a:picLocks noChangeAspect="1" noChangeArrowheads="1"/>
          </p:cNvPicPr>
          <p:nvPr/>
        </p:nvPicPr>
        <p:blipFill>
          <a:blip r:embed="rId2" cstate="print"/>
          <a:srcRect/>
          <a:stretch>
            <a:fillRect/>
          </a:stretch>
        </p:blipFill>
        <p:spPr bwMode="auto">
          <a:xfrm>
            <a:off x="5029200" y="2438400"/>
            <a:ext cx="3352800" cy="3524738"/>
          </a:xfrm>
          <a:prstGeom prst="rect">
            <a:avLst/>
          </a:prstGeom>
          <a:noFill/>
        </p:spPr>
      </p:pic>
      <p:sp>
        <p:nvSpPr>
          <p:cNvPr id="7" name="TextBox 6"/>
          <p:cNvSpPr txBox="1"/>
          <p:nvPr/>
        </p:nvSpPr>
        <p:spPr>
          <a:xfrm>
            <a:off x="1219200" y="3962400"/>
            <a:ext cx="3048000" cy="1477328"/>
          </a:xfrm>
          <a:prstGeom prst="rect">
            <a:avLst/>
          </a:prstGeom>
          <a:noFill/>
        </p:spPr>
        <p:txBody>
          <a:bodyPr wrap="square" rtlCol="0">
            <a:spAutoFit/>
          </a:bodyPr>
          <a:lstStyle/>
          <a:p>
            <a:r>
              <a:rPr lang="en-US" dirty="0" smtClean="0"/>
              <a:t>Here the lines are all the same width and opacity. The lines give the feeling of the movement of the musician.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Shape</a:t>
            </a:r>
            <a:endParaRPr lang="en-US" dirty="0"/>
          </a:p>
        </p:txBody>
      </p:sp>
      <p:sp>
        <p:nvSpPr>
          <p:cNvPr id="3" name="TextBox 2"/>
          <p:cNvSpPr txBox="1"/>
          <p:nvPr/>
        </p:nvSpPr>
        <p:spPr>
          <a:xfrm>
            <a:off x="914400" y="1447800"/>
            <a:ext cx="7315200" cy="646331"/>
          </a:xfrm>
          <a:prstGeom prst="rect">
            <a:avLst/>
          </a:prstGeom>
          <a:noFill/>
        </p:spPr>
        <p:txBody>
          <a:bodyPr wrap="square" rtlCol="0">
            <a:spAutoFit/>
          </a:bodyPr>
          <a:lstStyle/>
          <a:p>
            <a:r>
              <a:rPr lang="en-US" dirty="0" smtClean="0"/>
              <a:t>Shapes are formed from the meeting of lines and the enclosing (or perceived enclosing) of areas in two-dimensional space</a:t>
            </a:r>
            <a:endParaRPr lang="en-US" dirty="0"/>
          </a:p>
        </p:txBody>
      </p:sp>
      <p:pic>
        <p:nvPicPr>
          <p:cNvPr id="16386" name="Picture 2" descr="Monk">
            <a:hlinkClick r:id="rId2"/>
          </p:cNvPr>
          <p:cNvPicPr>
            <a:picLocks noChangeAspect="1" noChangeArrowheads="1"/>
          </p:cNvPicPr>
          <p:nvPr/>
        </p:nvPicPr>
        <p:blipFill>
          <a:blip r:embed="rId3" cstate="print"/>
          <a:srcRect/>
          <a:stretch>
            <a:fillRect/>
          </a:stretch>
        </p:blipFill>
        <p:spPr bwMode="auto">
          <a:xfrm>
            <a:off x="1524000" y="2438400"/>
            <a:ext cx="2667000" cy="3785962"/>
          </a:xfrm>
          <a:prstGeom prst="rect">
            <a:avLst/>
          </a:prstGeom>
          <a:noFill/>
        </p:spPr>
      </p:pic>
      <p:sp>
        <p:nvSpPr>
          <p:cNvPr id="5" name="TextBox 4"/>
          <p:cNvSpPr txBox="1"/>
          <p:nvPr/>
        </p:nvSpPr>
        <p:spPr>
          <a:xfrm>
            <a:off x="5105400" y="2971800"/>
            <a:ext cx="2590800" cy="1754326"/>
          </a:xfrm>
          <a:prstGeom prst="rect">
            <a:avLst/>
          </a:prstGeom>
          <a:noFill/>
        </p:spPr>
        <p:txBody>
          <a:bodyPr wrap="square" rtlCol="0">
            <a:spAutoFit/>
          </a:bodyPr>
          <a:lstStyle/>
          <a:p>
            <a:r>
              <a:rPr lang="en-US" dirty="0" smtClean="0"/>
              <a:t>This image of a monk is very simple in color and shape. The shapes of his garb are flat and geometric, and his body is flat and organic</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Form</a:t>
            </a:r>
            <a:endParaRPr lang="en-US" dirty="0"/>
          </a:p>
        </p:txBody>
      </p:sp>
      <p:sp>
        <p:nvSpPr>
          <p:cNvPr id="3" name="TextBox 2"/>
          <p:cNvSpPr txBox="1"/>
          <p:nvPr/>
        </p:nvSpPr>
        <p:spPr>
          <a:xfrm>
            <a:off x="1066800" y="1524000"/>
            <a:ext cx="7086600" cy="369332"/>
          </a:xfrm>
          <a:prstGeom prst="rect">
            <a:avLst/>
          </a:prstGeom>
          <a:noFill/>
        </p:spPr>
        <p:txBody>
          <a:bodyPr wrap="square" rtlCol="0">
            <a:spAutoFit/>
          </a:bodyPr>
          <a:lstStyle/>
          <a:p>
            <a:r>
              <a:rPr lang="en-US" dirty="0" smtClean="0"/>
              <a:t>Form is the three-dimensional counterpart to shape</a:t>
            </a:r>
            <a:endParaRPr lang="en-US" dirty="0"/>
          </a:p>
        </p:txBody>
      </p:sp>
      <p:pic>
        <p:nvPicPr>
          <p:cNvPr id="15362" name="Picture 2" descr="Drawing the circle">
            <a:hlinkClick r:id="rId2"/>
          </p:cNvPr>
          <p:cNvPicPr>
            <a:picLocks noChangeAspect="1" noChangeArrowheads="1"/>
          </p:cNvPicPr>
          <p:nvPr/>
        </p:nvPicPr>
        <p:blipFill>
          <a:blip r:embed="rId3" cstate="print"/>
          <a:srcRect/>
          <a:stretch>
            <a:fillRect/>
          </a:stretch>
        </p:blipFill>
        <p:spPr bwMode="auto">
          <a:xfrm>
            <a:off x="2667000" y="2057400"/>
            <a:ext cx="5867400" cy="3924639"/>
          </a:xfrm>
          <a:prstGeom prst="rect">
            <a:avLst/>
          </a:prstGeom>
          <a:noFill/>
        </p:spPr>
      </p:pic>
      <p:sp>
        <p:nvSpPr>
          <p:cNvPr id="5" name="TextBox 4"/>
          <p:cNvSpPr txBox="1"/>
          <p:nvPr/>
        </p:nvSpPr>
        <p:spPr>
          <a:xfrm>
            <a:off x="838200" y="2667000"/>
            <a:ext cx="1524000" cy="2585323"/>
          </a:xfrm>
          <a:prstGeom prst="rect">
            <a:avLst/>
          </a:prstGeom>
          <a:noFill/>
        </p:spPr>
        <p:txBody>
          <a:bodyPr wrap="square" rtlCol="0">
            <a:spAutoFit/>
          </a:bodyPr>
          <a:lstStyle/>
          <a:p>
            <a:r>
              <a:rPr lang="en-US" dirty="0" smtClean="0"/>
              <a:t>Here you can see the distinction between the flat shapes and the 3 dimensional transition in each person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Space</a:t>
            </a:r>
            <a:endParaRPr lang="en-US" dirty="0"/>
          </a:p>
        </p:txBody>
      </p:sp>
      <p:sp>
        <p:nvSpPr>
          <p:cNvPr id="3" name="TextBox 2"/>
          <p:cNvSpPr txBox="1"/>
          <p:nvPr/>
        </p:nvSpPr>
        <p:spPr>
          <a:xfrm>
            <a:off x="914400" y="1524000"/>
            <a:ext cx="7086600" cy="923330"/>
          </a:xfrm>
          <a:prstGeom prst="rect">
            <a:avLst/>
          </a:prstGeom>
          <a:noFill/>
        </p:spPr>
        <p:txBody>
          <a:bodyPr wrap="square" rtlCol="0">
            <a:spAutoFit/>
          </a:bodyPr>
          <a:lstStyle/>
          <a:p>
            <a:r>
              <a:rPr lang="en-US" dirty="0" smtClean="0"/>
              <a:t>Space is an empty place or surface in or around a work of art. Space can be two-dimensional, three-dimensional, negative and/or positive.</a:t>
            </a:r>
            <a:endParaRPr lang="en-US" dirty="0"/>
          </a:p>
        </p:txBody>
      </p:sp>
      <p:pic>
        <p:nvPicPr>
          <p:cNvPr id="14338" name="Picture 2" descr="High Fly">
            <a:hlinkClick r:id="rId2"/>
          </p:cNvPr>
          <p:cNvPicPr>
            <a:picLocks noChangeAspect="1" noChangeArrowheads="1"/>
          </p:cNvPicPr>
          <p:nvPr/>
        </p:nvPicPr>
        <p:blipFill>
          <a:blip r:embed="rId3" cstate="print"/>
          <a:srcRect/>
          <a:stretch>
            <a:fillRect/>
          </a:stretch>
        </p:blipFill>
        <p:spPr bwMode="auto">
          <a:xfrm>
            <a:off x="5410200" y="2362200"/>
            <a:ext cx="2459228" cy="3581400"/>
          </a:xfrm>
          <a:prstGeom prst="rect">
            <a:avLst/>
          </a:prstGeom>
          <a:noFill/>
        </p:spPr>
      </p:pic>
      <p:sp>
        <p:nvSpPr>
          <p:cNvPr id="5" name="TextBox 4"/>
          <p:cNvSpPr txBox="1"/>
          <p:nvPr/>
        </p:nvSpPr>
        <p:spPr>
          <a:xfrm>
            <a:off x="990600" y="2590800"/>
            <a:ext cx="3962400" cy="2031325"/>
          </a:xfrm>
          <a:prstGeom prst="rect">
            <a:avLst/>
          </a:prstGeom>
          <a:noFill/>
        </p:spPr>
        <p:txBody>
          <a:bodyPr wrap="square" rtlCol="0">
            <a:spAutoFit/>
          </a:bodyPr>
          <a:lstStyle/>
          <a:p>
            <a:endParaRPr lang="en-US" dirty="0" smtClean="0"/>
          </a:p>
          <a:p>
            <a:r>
              <a:rPr lang="en-US" dirty="0" smtClean="0"/>
              <a:t>There is a distinct edge between the positive and negative space in this picture. The man is the positive space and the gradient blue background is the empty negative space.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Color</a:t>
            </a:r>
            <a:endParaRPr lang="en-US" dirty="0"/>
          </a:p>
        </p:txBody>
      </p:sp>
      <p:sp>
        <p:nvSpPr>
          <p:cNvPr id="3" name="TextBox 2"/>
          <p:cNvSpPr txBox="1"/>
          <p:nvPr/>
        </p:nvSpPr>
        <p:spPr>
          <a:xfrm>
            <a:off x="990600" y="1524000"/>
            <a:ext cx="7315200" cy="923330"/>
          </a:xfrm>
          <a:prstGeom prst="rect">
            <a:avLst/>
          </a:prstGeom>
          <a:noFill/>
        </p:spPr>
        <p:txBody>
          <a:bodyPr wrap="square" rtlCol="0">
            <a:spAutoFit/>
          </a:bodyPr>
          <a:lstStyle/>
          <a:p>
            <a:r>
              <a:rPr lang="en-US" dirty="0" smtClean="0"/>
              <a:t>Color refers to the hue (ex. red vs. orange) and intensity or brightness (ex. neon green vs. yellow-green) of the colors used. It may also refer to the value, or the darkness, or the color.</a:t>
            </a:r>
            <a:endParaRPr lang="en-US" dirty="0"/>
          </a:p>
        </p:txBody>
      </p:sp>
      <p:pic>
        <p:nvPicPr>
          <p:cNvPr id="13314" name="Picture 2" descr="Rain storm approaching">
            <a:hlinkClick r:id="rId2"/>
          </p:cNvPr>
          <p:cNvPicPr>
            <a:picLocks noChangeAspect="1" noChangeArrowheads="1"/>
          </p:cNvPicPr>
          <p:nvPr/>
        </p:nvPicPr>
        <p:blipFill>
          <a:blip r:embed="rId3" cstate="print"/>
          <a:srcRect/>
          <a:stretch>
            <a:fillRect/>
          </a:stretch>
        </p:blipFill>
        <p:spPr bwMode="auto">
          <a:xfrm>
            <a:off x="2667000" y="2514600"/>
            <a:ext cx="3810000" cy="2819401"/>
          </a:xfrm>
          <a:prstGeom prst="rect">
            <a:avLst/>
          </a:prstGeom>
          <a:noFill/>
        </p:spPr>
      </p:pic>
      <p:sp>
        <p:nvSpPr>
          <p:cNvPr id="5" name="TextBox 4"/>
          <p:cNvSpPr txBox="1"/>
          <p:nvPr/>
        </p:nvSpPr>
        <p:spPr>
          <a:xfrm>
            <a:off x="990600" y="5562600"/>
            <a:ext cx="7086600" cy="646331"/>
          </a:xfrm>
          <a:prstGeom prst="rect">
            <a:avLst/>
          </a:prstGeom>
          <a:noFill/>
        </p:spPr>
        <p:txBody>
          <a:bodyPr wrap="square" rtlCol="0">
            <a:spAutoFit/>
          </a:bodyPr>
          <a:lstStyle/>
          <a:p>
            <a:r>
              <a:rPr lang="en-US" dirty="0" smtClean="0"/>
              <a:t>The artist went through the entire color spectrum here. Also the intensity of the color from the sunlight really catches your attention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Value</a:t>
            </a:r>
            <a:endParaRPr lang="en-US" dirty="0"/>
          </a:p>
        </p:txBody>
      </p:sp>
      <p:sp>
        <p:nvSpPr>
          <p:cNvPr id="3" name="TextBox 2"/>
          <p:cNvSpPr txBox="1"/>
          <p:nvPr/>
        </p:nvSpPr>
        <p:spPr>
          <a:xfrm>
            <a:off x="762000" y="1676400"/>
            <a:ext cx="7467600" cy="646331"/>
          </a:xfrm>
          <a:prstGeom prst="rect">
            <a:avLst/>
          </a:prstGeom>
          <a:noFill/>
        </p:spPr>
        <p:txBody>
          <a:bodyPr wrap="square" rtlCol="0">
            <a:spAutoFit/>
          </a:bodyPr>
          <a:lstStyle/>
          <a:p>
            <a:r>
              <a:rPr lang="en-US" dirty="0" smtClean="0"/>
              <a:t>Sometimes combined with color, value describes the lightness or darkness of a color</a:t>
            </a:r>
            <a:endParaRPr lang="en-US" dirty="0"/>
          </a:p>
        </p:txBody>
      </p:sp>
      <p:pic>
        <p:nvPicPr>
          <p:cNvPr id="13314" name="Picture 2" descr="Inks">
            <a:hlinkClick r:id="rId2"/>
          </p:cNvPr>
          <p:cNvPicPr>
            <a:picLocks noChangeAspect="1" noChangeArrowheads="1"/>
          </p:cNvPicPr>
          <p:nvPr/>
        </p:nvPicPr>
        <p:blipFill>
          <a:blip r:embed="rId3" cstate="print"/>
          <a:srcRect/>
          <a:stretch>
            <a:fillRect/>
          </a:stretch>
        </p:blipFill>
        <p:spPr bwMode="auto">
          <a:xfrm rot="5400000">
            <a:off x="2956560" y="1767840"/>
            <a:ext cx="2773680" cy="3962400"/>
          </a:xfrm>
          <a:prstGeom prst="rect">
            <a:avLst/>
          </a:prstGeom>
          <a:noFill/>
        </p:spPr>
      </p:pic>
      <p:sp>
        <p:nvSpPr>
          <p:cNvPr id="5" name="TextBox 4"/>
          <p:cNvSpPr txBox="1"/>
          <p:nvPr/>
        </p:nvSpPr>
        <p:spPr>
          <a:xfrm>
            <a:off x="1143000" y="5410200"/>
            <a:ext cx="6705600" cy="646331"/>
          </a:xfrm>
          <a:prstGeom prst="rect">
            <a:avLst/>
          </a:prstGeom>
          <a:noFill/>
        </p:spPr>
        <p:txBody>
          <a:bodyPr wrap="square" rtlCol="0">
            <a:spAutoFit/>
          </a:bodyPr>
          <a:lstStyle/>
          <a:p>
            <a:r>
              <a:rPr lang="en-US" dirty="0" smtClean="0"/>
              <a:t>The swirls of value entertain the eye. There is no color in the piece, only varying degrees of value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Texture</a:t>
            </a:r>
            <a:endParaRPr lang="en-US" dirty="0"/>
          </a:p>
        </p:txBody>
      </p:sp>
      <p:sp>
        <p:nvSpPr>
          <p:cNvPr id="4" name="TextBox 3"/>
          <p:cNvSpPr txBox="1"/>
          <p:nvPr/>
        </p:nvSpPr>
        <p:spPr>
          <a:xfrm>
            <a:off x="1066800" y="1447800"/>
            <a:ext cx="7391400" cy="923330"/>
          </a:xfrm>
          <a:prstGeom prst="rect">
            <a:avLst/>
          </a:prstGeom>
          <a:noFill/>
        </p:spPr>
        <p:txBody>
          <a:bodyPr wrap="square" rtlCol="0">
            <a:spAutoFit/>
          </a:bodyPr>
          <a:lstStyle/>
          <a:p>
            <a:r>
              <a:rPr lang="en-US" dirty="0" smtClean="0"/>
              <a:t>Texture is the way something feels when you touch it. Artists also create the illusion of texture in artworks such as paintings, drawings and prints.</a:t>
            </a:r>
            <a:endParaRPr lang="en-US" dirty="0"/>
          </a:p>
        </p:txBody>
      </p:sp>
      <p:pic>
        <p:nvPicPr>
          <p:cNvPr id="11266" name="Picture 2" descr="concept 14">
            <a:hlinkClick r:id="rId2"/>
          </p:cNvPr>
          <p:cNvPicPr>
            <a:picLocks noChangeAspect="1" noChangeArrowheads="1"/>
          </p:cNvPicPr>
          <p:nvPr/>
        </p:nvPicPr>
        <p:blipFill>
          <a:blip r:embed="rId3" cstate="print"/>
          <a:srcRect/>
          <a:stretch>
            <a:fillRect/>
          </a:stretch>
        </p:blipFill>
        <p:spPr bwMode="auto">
          <a:xfrm>
            <a:off x="1524000" y="2438400"/>
            <a:ext cx="6019800" cy="2180507"/>
          </a:xfrm>
          <a:prstGeom prst="rect">
            <a:avLst/>
          </a:prstGeom>
          <a:noFill/>
        </p:spPr>
      </p:pic>
      <p:sp>
        <p:nvSpPr>
          <p:cNvPr id="5" name="TextBox 4"/>
          <p:cNvSpPr txBox="1"/>
          <p:nvPr/>
        </p:nvSpPr>
        <p:spPr>
          <a:xfrm>
            <a:off x="990600" y="4953000"/>
            <a:ext cx="7010400" cy="646331"/>
          </a:xfrm>
          <a:prstGeom prst="rect">
            <a:avLst/>
          </a:prstGeom>
          <a:noFill/>
        </p:spPr>
        <p:txBody>
          <a:bodyPr wrap="square" rtlCol="0">
            <a:spAutoFit/>
          </a:bodyPr>
          <a:lstStyle/>
          <a:p>
            <a:r>
              <a:rPr lang="en-US" dirty="0" smtClean="0"/>
              <a:t>Here you can see two types of texture the rough rocky texture and the soft grass in the same image.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78</TotalTime>
  <Words>793</Words>
  <Application>Microsoft Office PowerPoint</Application>
  <PresentationFormat>On-screen Show (4:3)</PresentationFormat>
  <Paragraphs>87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Paper</vt:lpstr>
      <vt:lpstr>The Elements &amp; Principles of Art</vt:lpstr>
      <vt:lpstr>The Elements</vt:lpstr>
      <vt:lpstr>Line</vt:lpstr>
      <vt:lpstr>Shape</vt:lpstr>
      <vt:lpstr>Form</vt:lpstr>
      <vt:lpstr>Space</vt:lpstr>
      <vt:lpstr>Color</vt:lpstr>
      <vt:lpstr>Value</vt:lpstr>
      <vt:lpstr>Texture</vt:lpstr>
      <vt:lpstr>The Principles</vt:lpstr>
      <vt:lpstr>Rhythm </vt:lpstr>
      <vt:lpstr>Movement</vt:lpstr>
      <vt:lpstr>Pattern</vt:lpstr>
      <vt:lpstr>Balance</vt:lpstr>
      <vt:lpstr>Proportion</vt:lpstr>
      <vt:lpstr>Variety</vt:lpstr>
      <vt:lpstr>Emphasis</vt:lpstr>
      <vt:lpstr>Harmony</vt:lpstr>
      <vt:lpstr>Unity</vt:lpstr>
    </vt:vector>
  </TitlesOfParts>
  <Company>LTHS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Elements &amp; Principles of Art</dc:title>
  <dc:creator>010641</dc:creator>
  <cp:lastModifiedBy>kbrady</cp:lastModifiedBy>
  <cp:revision>10</cp:revision>
  <dcterms:created xsi:type="dcterms:W3CDTF">2011-01-11T16:36:21Z</dcterms:created>
  <dcterms:modified xsi:type="dcterms:W3CDTF">2011-02-08T20:53:44Z</dcterms:modified>
</cp:coreProperties>
</file>